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7" r:id="rId9"/>
    <p:sldId id="276" r:id="rId10"/>
    <p:sldId id="266" r:id="rId11"/>
    <p:sldId id="278" r:id="rId12"/>
    <p:sldId id="281" r:id="rId13"/>
    <p:sldId id="265" r:id="rId14"/>
    <p:sldId id="267" r:id="rId15"/>
    <p:sldId id="293" r:id="rId16"/>
    <p:sldId id="268" r:id="rId17"/>
    <p:sldId id="279" r:id="rId18"/>
    <p:sldId id="280" r:id="rId19"/>
    <p:sldId id="287" r:id="rId20"/>
    <p:sldId id="288" r:id="rId21"/>
    <p:sldId id="290" r:id="rId22"/>
    <p:sldId id="271" r:id="rId23"/>
    <p:sldId id="272" r:id="rId24"/>
    <p:sldId id="273" r:id="rId25"/>
    <p:sldId id="282" r:id="rId26"/>
    <p:sldId id="283" r:id="rId27"/>
    <p:sldId id="284" r:id="rId28"/>
    <p:sldId id="285" r:id="rId29"/>
    <p:sldId id="286" r:id="rId30"/>
    <p:sldId id="295" r:id="rId31"/>
    <p:sldId id="297" r:id="rId32"/>
    <p:sldId id="296" r:id="rId33"/>
    <p:sldId id="291" r:id="rId34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E2FF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2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2D050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FD-4EF1-A49E-4D89ABC3F3F7}"/>
              </c:ext>
            </c:extLst>
          </c:dPt>
          <c:dPt>
            <c:idx val="1"/>
            <c:bubble3D val="0"/>
            <c:explosion val="1"/>
            <c:spPr>
              <a:solidFill>
                <a:srgbClr val="FFFF00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D-4EF1-A49E-4D89ABC3F3F7}"/>
              </c:ext>
            </c:extLst>
          </c:dPt>
          <c:dPt>
            <c:idx val="2"/>
            <c:bubble3D val="0"/>
            <c:explosion val="0"/>
            <c:spPr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BFD-4EF1-A49E-4D89ABC3F3F7}"/>
              </c:ext>
            </c:extLst>
          </c:dPt>
          <c:cat>
            <c:strRef>
              <c:f>Sheet1!$A$2:$A$4</c:f>
              <c:strCache>
                <c:ptCount val="3"/>
                <c:pt idx="0">
                  <c:v>ผู้ประกอบการายใหญ่</c:v>
                </c:pt>
                <c:pt idx="1">
                  <c:v>รายกลาง</c:v>
                </c:pt>
                <c:pt idx="2">
                  <c:v>รายเล็ก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14.45</c:v>
                </c:pt>
                <c:pt idx="1">
                  <c:v>3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FD-4EF1-A49E-4D89ABC3F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F121-4F55-942E-A1EF7132591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121-4F55-942E-A1EF7132591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121-4F55-942E-A1EF7132591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F121-4F55-942E-A1EF7132591F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F121-4F55-942E-A1EF7132591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F121-4F55-942E-A1EF7132591F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6-F121-4F55-942E-A1EF7132591F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121-4F55-942E-A1EF7132591F}"/>
              </c:ext>
            </c:extLst>
          </c:dPt>
          <c:dPt>
            <c:idx val="9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F121-4F55-942E-A1EF7132591F}"/>
              </c:ext>
            </c:extLst>
          </c:dPt>
          <c:cat>
            <c:strRef>
              <c:f>Sheet1!$A$2:$A$11</c:f>
              <c:strCache>
                <c:ptCount val="9"/>
                <c:pt idx="0">
                  <c:v> การผลิต</c:v>
                </c:pt>
                <c:pt idx="1">
                  <c:v>การก่อสร้าง</c:v>
                </c:pt>
                <c:pt idx="2">
                  <c:v>การขายส่งและการขายปลีก การซ่อมยานยนต์</c:v>
                </c:pt>
                <c:pt idx="3">
                  <c:v>การขนส่ง และสถานที่เก็บสินค้า</c:v>
                </c:pt>
                <c:pt idx="4">
                  <c:v>ที่พักแรมและบริการด้านอาหาร</c:v>
                </c:pt>
                <c:pt idx="5">
                  <c:v>ข้อมูลข่าวสารและการสื่อสาร</c:v>
                </c:pt>
                <c:pt idx="6">
                  <c:v>กิจกรรมทางการเงินและการประกันภัย</c:v>
                </c:pt>
                <c:pt idx="7">
                  <c:v>กิจกรรมอสังหาริมทรัพย์</c:v>
                </c:pt>
                <c:pt idx="8">
                  <c:v>กิจกรรมการบริหารและการบริการสนับสนุน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6150</c:v>
                </c:pt>
                <c:pt idx="1">
                  <c:v>2276</c:v>
                </c:pt>
                <c:pt idx="2">
                  <c:v>6428.9</c:v>
                </c:pt>
                <c:pt idx="3">
                  <c:v>1211.0999999999999</c:v>
                </c:pt>
                <c:pt idx="4">
                  <c:v>2687.7</c:v>
                </c:pt>
                <c:pt idx="5" formatCode="General">
                  <c:v>189.6</c:v>
                </c:pt>
                <c:pt idx="6" formatCode="General">
                  <c:v>494.5</c:v>
                </c:pt>
                <c:pt idx="7" formatCode="General">
                  <c:v>214.9</c:v>
                </c:pt>
                <c:pt idx="8" formatCode="General">
                  <c:v>580.70000000000005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21-4F55-942E-A1EF71325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1251720263121"/>
          <c:y val="0"/>
          <c:w val="0.76426288200545767"/>
          <c:h val="0.908808081810312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8AB-42E6-8B94-0D6C59E3B95A}"/>
              </c:ext>
            </c:extLst>
          </c:dPt>
          <c:dPt>
            <c:idx val="1"/>
            <c:bubble3D val="0"/>
            <c:spPr>
              <a:solidFill>
                <a:srgbClr val="FFFF99"/>
              </a:solidFill>
              <a:ln>
                <a:solidFill>
                  <a:srgbClr val="FF99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8AB-42E6-8B94-0D6C59E3B95A}"/>
              </c:ext>
            </c:extLst>
          </c:dPt>
          <c:cat>
            <c:strRef>
              <c:f>Sheet1!$A$2:$A$5</c:f>
              <c:strCache>
                <c:ptCount val="2"/>
                <c:pt idx="0">
                  <c:v>จังหวัดอื่น</c:v>
                </c:pt>
                <c:pt idx="1">
                  <c:v>3 จังหวัด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94.01</c:v>
                </c:pt>
                <c:pt idx="1">
                  <c:v>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AB-42E6-8B94-0D6C59E3B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FFC000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BFE5-4B44-8B5C-2840DD65738A}"/>
              </c:ext>
            </c:extLst>
          </c:dPt>
          <c:cat>
            <c:strRef>
              <c:f>Sheet1!$A$2:$A$5</c:f>
              <c:strCache>
                <c:ptCount val="2"/>
                <c:pt idx="0">
                  <c:v>อื่น</c:v>
                </c:pt>
                <c:pt idx="1">
                  <c:v>อีอีซี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87.740000000000023</c:v>
                </c:pt>
                <c:pt idx="1">
                  <c:v>12.26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5-4B44-8B5C-2840DD657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00F26-5027-43A0-BE39-3E1A600FE589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2CD07D8D-9947-4497-87D9-B774222A2B78}">
      <dgm:prSet phldrT="[Text]" custT="1"/>
      <dgm:spPr/>
      <dgm:t>
        <a:bodyPr/>
        <a:lstStyle/>
        <a:p>
          <a:r>
            <a:rPr lang="th-TH" sz="1600" dirty="0">
              <a:cs typeface="+mj-cs"/>
            </a:rPr>
            <a:t>1</a:t>
          </a:r>
        </a:p>
      </dgm:t>
    </dgm:pt>
    <dgm:pt modelId="{E5AF38D5-CBF5-4ABE-B488-96787E4AF55E}" type="parTrans" cxnId="{C86CB1D5-D879-4282-9EDF-DCA4D4D2F172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C0A2E599-A6A5-4EDD-9E4B-5BF6FDC9D3BF}" type="sibTrans" cxnId="{C86CB1D5-D879-4282-9EDF-DCA4D4D2F172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121245F1-8AFD-4788-9303-3E3BB63F14C7}">
      <dgm:prSet phldrT="[Text]" custT="1"/>
      <dgm:spPr/>
      <dgm:t>
        <a:bodyPr/>
        <a:lstStyle/>
        <a:p>
          <a:r>
            <a:rPr lang="en-US" sz="1600" b="1" dirty="0">
              <a:latin typeface="Angsana New" pitchFamily="18" charset="-34"/>
              <a:cs typeface="+mj-cs"/>
            </a:rPr>
            <a:t>Investment Wake Up </a:t>
          </a:r>
          <a:r>
            <a:rPr lang="th-TH" sz="1600" b="1" dirty="0">
              <a:latin typeface="Angsana New" pitchFamily="18" charset="-34"/>
              <a:cs typeface="+mj-cs"/>
            </a:rPr>
            <a:t>ปลุกการลุงทุนพื้นที่ภาคตะวันออก </a:t>
          </a:r>
          <a:r>
            <a:rPr lang="th-TH" sz="1600" dirty="0">
              <a:latin typeface="Angsana New" pitchFamily="18" charset="-34"/>
              <a:cs typeface="+mj-cs"/>
            </a:rPr>
            <a:t>(ฉะเชิงเทรา, ชลบุรี, ระยอง) เป็นพื้นที่ลงทุนหลักของประเทศต่อเนื่องมา 3</a:t>
          </a:r>
          <a:r>
            <a:rPr lang="en-US" sz="1600" dirty="0">
              <a:latin typeface="Angsana New" pitchFamily="18" charset="-34"/>
              <a:cs typeface="+mj-cs"/>
            </a:rPr>
            <a:t>6</a:t>
          </a:r>
          <a:r>
            <a:rPr lang="th-TH" sz="1600" dirty="0">
              <a:latin typeface="Angsana New" pitchFamily="18" charset="-34"/>
              <a:cs typeface="+mj-cs"/>
            </a:rPr>
            <a:t> ปี เชื่อมโยงกับท่าเรือแหลมฉบัง, ท่าเรือมาบตาพุด, มีระบบโครงสร้างพื้นฐานคมนาคมและโลจิสติกส์ที่ดีที่สุดของประเทศไทย</a:t>
          </a:r>
          <a:endParaRPr lang="th-TH" sz="1600" dirty="0">
            <a:cs typeface="+mj-cs"/>
          </a:endParaRPr>
        </a:p>
      </dgm:t>
    </dgm:pt>
    <dgm:pt modelId="{9F9784BE-1748-4AD8-A649-3E0E765B1057}" type="parTrans" cxnId="{8ACA41D0-49EE-4E7A-87FC-FDDA9C259F96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0F565F94-7B35-4668-9849-3A1C9477D9F4}" type="sibTrans" cxnId="{8ACA41D0-49EE-4E7A-87FC-FDDA9C259F96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E2E5EE0B-ADA2-4DF0-94C9-E1D139532170}">
      <dgm:prSet phldrT="[Text]" custT="1"/>
      <dgm:spPr/>
      <dgm:t>
        <a:bodyPr/>
        <a:lstStyle/>
        <a:p>
          <a:r>
            <a:rPr lang="th-TH" sz="1600" dirty="0">
              <a:cs typeface="+mj-cs"/>
            </a:rPr>
            <a:t>2</a:t>
          </a:r>
        </a:p>
      </dgm:t>
    </dgm:pt>
    <dgm:pt modelId="{C0CB7D50-FBE6-4835-981E-07242D1FC72E}" type="parTrans" cxnId="{EDFED92B-7D28-4122-AAA8-DAA4BA947845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5EB1BF9A-8535-4F11-BC24-DB626B37665F}" type="sibTrans" cxnId="{EDFED92B-7D28-4122-AAA8-DAA4BA947845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CCE9188E-2D00-406A-A358-2466A5D5F205}">
      <dgm:prSet phldrT="[Text]" custT="1"/>
      <dgm:spPr/>
      <dgm:t>
        <a:bodyPr/>
        <a:lstStyle/>
        <a:p>
          <a:r>
            <a:rPr lang="en-US" sz="1600" b="1" dirty="0">
              <a:latin typeface="Angsana New" pitchFamily="18" charset="-34"/>
              <a:cs typeface="+mj-cs"/>
            </a:rPr>
            <a:t>EEC : World-Class Economic Zone </a:t>
          </a:r>
          <a:r>
            <a:rPr lang="th-TH" sz="1600" b="1" dirty="0">
              <a:latin typeface="Angsana New" pitchFamily="18" charset="-34"/>
              <a:cs typeface="+mj-cs"/>
            </a:rPr>
            <a:t>เป็นการลงทุนครั้งใหญ่สุดของประเทศ </a:t>
          </a:r>
          <a:r>
            <a:rPr lang="th-TH" sz="1600" dirty="0">
              <a:latin typeface="Angsana New" pitchFamily="18" charset="-34"/>
              <a:cs typeface="+mj-cs"/>
            </a:rPr>
            <a:t>รัฐบาลมีแผนลงทุน 1.66 ล้านล้านบาท (พ.ศ.2561-2565) ลงทุนโครงสร้างพื้นฐานใหม่ ทั้งพัฒนาท่าเรือแหลมฉบังเฟส 3 ท่าเรือพาณิชย์สัตหีบ สนามบินแห่งที่ 3 (อู่ตะเภา) ระบบมอเตอร์</a:t>
          </a:r>
          <a:r>
            <a:rPr lang="th-TH" sz="1600" dirty="0" err="1">
              <a:latin typeface="Angsana New" pitchFamily="18" charset="-34"/>
              <a:cs typeface="+mj-cs"/>
            </a:rPr>
            <a:t>เวย์</a:t>
          </a:r>
          <a:r>
            <a:rPr lang="th-TH" sz="1600" dirty="0">
              <a:latin typeface="Angsana New" pitchFamily="18" charset="-34"/>
              <a:cs typeface="+mj-cs"/>
            </a:rPr>
            <a:t> รถไฟรางคู่และความเร็วสูง</a:t>
          </a:r>
          <a:endParaRPr lang="th-TH" sz="1600" dirty="0">
            <a:cs typeface="+mj-cs"/>
          </a:endParaRPr>
        </a:p>
      </dgm:t>
    </dgm:pt>
    <dgm:pt modelId="{D8EF02F3-B06E-40DC-B281-1EED9FEA7A29}" type="parTrans" cxnId="{4D8A1C76-E60F-45FC-B735-F573DC74F58C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4AE6B32F-24CA-4497-AC97-44C142EA8926}" type="sibTrans" cxnId="{4D8A1C76-E60F-45FC-B735-F573DC74F58C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801FE1C1-1364-405E-ABC4-371C24D53E07}">
      <dgm:prSet phldrT="[Text]" custT="1"/>
      <dgm:spPr/>
      <dgm:t>
        <a:bodyPr/>
        <a:lstStyle/>
        <a:p>
          <a:r>
            <a:rPr lang="th-TH" sz="1600" dirty="0">
              <a:cs typeface="+mj-cs"/>
            </a:rPr>
            <a:t>3</a:t>
          </a:r>
        </a:p>
      </dgm:t>
    </dgm:pt>
    <dgm:pt modelId="{28440D8C-89E6-4D23-907D-B4D0867762F5}" type="parTrans" cxnId="{B992F067-E219-46C9-A97F-CB0C58A4ED50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6089B5B1-9227-4128-9ABD-F7855087E064}" type="sibTrans" cxnId="{B992F067-E219-46C9-A97F-CB0C58A4ED50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854D5532-9474-4A06-BCEE-A7F4417DCE8F}">
      <dgm:prSet phldrT="[Text]" custT="1"/>
      <dgm:spPr/>
      <dgm:t>
        <a:bodyPr/>
        <a:lstStyle/>
        <a:p>
          <a:r>
            <a:rPr lang="en-US" sz="1600" b="1" dirty="0">
              <a:latin typeface="Angsana New" pitchFamily="18" charset="-34"/>
              <a:cs typeface="+mj-cs"/>
            </a:rPr>
            <a:t>Tailor Made </a:t>
          </a:r>
          <a:r>
            <a:rPr lang="th-TH" sz="1600" b="1" dirty="0">
              <a:latin typeface="Angsana New" pitchFamily="18" charset="-34"/>
              <a:cs typeface="+mj-cs"/>
            </a:rPr>
            <a:t>เงื่อนไขการลงทุนต่อรองกันได้ </a:t>
          </a:r>
          <a:r>
            <a:rPr lang="th-TH" sz="1600" dirty="0">
              <a:latin typeface="Angsana New" pitchFamily="18" charset="-34"/>
              <a:cs typeface="+mj-cs"/>
            </a:rPr>
            <a:t>สามารถเอื้อให้ต่างชาติเช่าที่ดินได้ 50+49 ปี สิทธิประโยชน์ทางภาษีสำหรับอุตสาหกรรมเป้าหมายเกินกว่า</a:t>
          </a:r>
          <a:r>
            <a:rPr lang="th-TH" sz="1600" dirty="0" err="1">
              <a:latin typeface="Angsana New" pitchFamily="18" charset="-34"/>
              <a:cs typeface="+mj-cs"/>
            </a:rPr>
            <a:t>ระดับพรีเมียมข</a:t>
          </a:r>
          <a:r>
            <a:rPr lang="th-TH" sz="1600" dirty="0">
              <a:latin typeface="Angsana New" pitchFamily="18" charset="-34"/>
              <a:cs typeface="+mj-cs"/>
            </a:rPr>
            <a:t>องบีโอไอ สิทธิประโยชน์ด้านการลงทุนสูงสุดเมื่อเทียบกับประเทศในอาเซียน</a:t>
          </a:r>
          <a:endParaRPr lang="th-TH" sz="1600" dirty="0">
            <a:cs typeface="+mj-cs"/>
          </a:endParaRPr>
        </a:p>
      </dgm:t>
    </dgm:pt>
    <dgm:pt modelId="{B0B34BBD-598D-4226-9941-DEA12A464B70}" type="parTrans" cxnId="{E6810056-EA8C-4558-9DF0-B1FFA948A55C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F6E4C8D4-3D20-4B19-921D-A70E6C2E0CF1}" type="sibTrans" cxnId="{E6810056-EA8C-4558-9DF0-B1FFA948A55C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A0FD61EB-B18B-407E-982F-32E26FAF5C60}">
      <dgm:prSet custT="1"/>
      <dgm:spPr/>
      <dgm:t>
        <a:bodyPr/>
        <a:lstStyle/>
        <a:p>
          <a:r>
            <a:rPr lang="th-TH" sz="1600" dirty="0">
              <a:cs typeface="+mj-cs"/>
            </a:rPr>
            <a:t>4</a:t>
          </a:r>
        </a:p>
      </dgm:t>
    </dgm:pt>
    <dgm:pt modelId="{5ABA99D4-23CA-4907-AD05-4DF0F78388E0}" type="parTrans" cxnId="{87A91408-C1CE-46B4-9ACF-33024DD23A4F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345FD865-38B9-40A2-B5E6-9A13B9B8D4C1}" type="sibTrans" cxnId="{87A91408-C1CE-46B4-9ACF-33024DD23A4F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99ABA36E-E5FF-459A-B449-1CF2A4021C53}">
      <dgm:prSet custT="1"/>
      <dgm:spPr/>
      <dgm:t>
        <a:bodyPr/>
        <a:lstStyle/>
        <a:p>
          <a:r>
            <a:rPr lang="en-US" sz="1800" b="1" dirty="0">
              <a:latin typeface="Angsana New" pitchFamily="18" charset="-34"/>
              <a:cs typeface="+mj-cs"/>
            </a:rPr>
            <a:t>Smart City 4.0 </a:t>
          </a:r>
          <a:r>
            <a:rPr lang="th-TH" sz="1800" b="1" dirty="0">
              <a:latin typeface="Angsana New" pitchFamily="18" charset="-34"/>
              <a:cs typeface="+mj-cs"/>
            </a:rPr>
            <a:t> การลงทุนใน</a:t>
          </a:r>
          <a:r>
            <a:rPr lang="th-TH" sz="1800" b="1" dirty="0" err="1">
              <a:latin typeface="Angsana New" pitchFamily="18" charset="-34"/>
              <a:cs typeface="+mj-cs"/>
            </a:rPr>
            <a:t>อุตสาหกรรมดิ</a:t>
          </a:r>
          <a:r>
            <a:rPr lang="th-TH" sz="1800" b="1" dirty="0">
              <a:latin typeface="Angsana New" pitchFamily="18" charset="-34"/>
              <a:cs typeface="+mj-cs"/>
            </a:rPr>
            <a:t>จิทัล </a:t>
          </a:r>
          <a:r>
            <a:rPr lang="th-TH" sz="1800" dirty="0">
              <a:latin typeface="Angsana New" pitchFamily="18" charset="-34"/>
              <a:cs typeface="+mj-cs"/>
            </a:rPr>
            <a:t>จะทำให้ฉะเชิงเทรา-ชลบุรี และระยอง จะเป็นอุตสาหกรรมใหม่ของประเทศ จะเกิดพื้นที่ใหม่ทางเศรษฐกิจตลอดเส้นทางรถไฟความเร็วสูง ชลบุรีอาจจะกลายเป็นเมืองท่าทั้งด้านสินค้าและการท่องเที่ยว (</a:t>
          </a:r>
          <a:r>
            <a:rPr lang="en-US" sz="1800" dirty="0">
              <a:latin typeface="Angsana New" pitchFamily="18" charset="-34"/>
              <a:cs typeface="+mj-cs"/>
            </a:rPr>
            <a:t>Ocean Ship Tourism</a:t>
          </a:r>
          <a:r>
            <a:rPr lang="th-TH" sz="1800" dirty="0">
              <a:latin typeface="Angsana New" pitchFamily="18" charset="-34"/>
              <a:cs typeface="+mj-cs"/>
            </a:rPr>
            <a:t>)</a:t>
          </a:r>
          <a:endParaRPr lang="th-TH" sz="1800" dirty="0">
            <a:cs typeface="+mj-cs"/>
          </a:endParaRPr>
        </a:p>
      </dgm:t>
    </dgm:pt>
    <dgm:pt modelId="{05E8A709-CA99-4A98-AE69-6F7D856E5CDA}" type="parTrans" cxnId="{3E42FF72-688B-4F92-B4E2-86F4D0CD5CAD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1E731BD4-3364-4BB4-AF14-4065B52497D9}" type="sibTrans" cxnId="{3E42FF72-688B-4F92-B4E2-86F4D0CD5CAD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EC4D7F9E-DF4B-466A-839B-FA066A20ED8D}">
      <dgm:prSet custT="1"/>
      <dgm:spPr/>
      <dgm:t>
        <a:bodyPr/>
        <a:lstStyle/>
        <a:p>
          <a:r>
            <a:rPr lang="th-TH" sz="1600" dirty="0">
              <a:cs typeface="+mj-cs"/>
            </a:rPr>
            <a:t>5</a:t>
          </a:r>
        </a:p>
      </dgm:t>
    </dgm:pt>
    <dgm:pt modelId="{341967FB-D02D-4906-B9C5-7A4B8165144E}" type="parTrans" cxnId="{BBF8F250-6AB2-4EBA-9476-BEF52CE990EB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4760DCE3-5D4B-41FA-9F8B-101EF617D0E2}" type="sibTrans" cxnId="{BBF8F250-6AB2-4EBA-9476-BEF52CE990EB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CDFD9F14-1B7E-47FF-AF62-74E080134F2F}">
      <dgm:prSet custT="1"/>
      <dgm:spPr/>
      <dgm:t>
        <a:bodyPr/>
        <a:lstStyle/>
        <a:p>
          <a:r>
            <a:rPr lang="en-US" sz="1600" b="1" dirty="0">
              <a:latin typeface="Angsana New" pitchFamily="18" charset="-34"/>
              <a:cs typeface="+mj-cs"/>
            </a:rPr>
            <a:t>Smart Digital Hub </a:t>
          </a:r>
          <a:r>
            <a:rPr lang="th-TH" sz="1600" b="1" dirty="0">
              <a:latin typeface="Angsana New" pitchFamily="18" charset="-34"/>
              <a:cs typeface="+mj-cs"/>
            </a:rPr>
            <a:t>ศูนย์กระจายสินค้าอี-คอมเมิร์ซที่ใหญ่ที่สุดของภูมิภาค </a:t>
          </a:r>
          <a:r>
            <a:rPr lang="th-TH" sz="1600" dirty="0">
              <a:latin typeface="Angsana New" pitchFamily="18" charset="-34"/>
              <a:cs typeface="+mj-cs"/>
            </a:rPr>
            <a:t>ซึ่งอาลีบาบา กรุ๊ป ได้มีโครงการลงทุน 1.1 หมื่นล้านบาท เป็นศูนย์กระจายสินค้าทั้งอุตสาหกรรม-บริการ-ท่องเที่ยว-โอ</a:t>
          </a:r>
          <a:r>
            <a:rPr lang="th-TH" sz="1600" dirty="0" err="1">
              <a:latin typeface="Angsana New" pitchFamily="18" charset="-34"/>
              <a:cs typeface="+mj-cs"/>
            </a:rPr>
            <a:t>ทอป</a:t>
          </a:r>
          <a:r>
            <a:rPr lang="th-TH" sz="1600" dirty="0">
              <a:latin typeface="Angsana New" pitchFamily="18" charset="-34"/>
              <a:cs typeface="+mj-cs"/>
            </a:rPr>
            <a:t> และเกษตรกรรม</a:t>
          </a:r>
          <a:endParaRPr lang="th-TH" sz="1600" dirty="0">
            <a:cs typeface="+mj-cs"/>
          </a:endParaRPr>
        </a:p>
      </dgm:t>
    </dgm:pt>
    <dgm:pt modelId="{D4E769FC-6332-4589-B051-944D7DB20D29}" type="parTrans" cxnId="{BB4F4365-F0FA-4754-A554-192514297D89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CD940A01-D03A-493C-8C61-01811CC56F78}" type="sibTrans" cxnId="{BB4F4365-F0FA-4754-A554-192514297D89}">
      <dgm:prSet/>
      <dgm:spPr/>
      <dgm:t>
        <a:bodyPr/>
        <a:lstStyle/>
        <a:p>
          <a:endParaRPr lang="th-TH" sz="1600">
            <a:cs typeface="+mj-cs"/>
          </a:endParaRPr>
        </a:p>
      </dgm:t>
    </dgm:pt>
    <dgm:pt modelId="{3690BE48-93A8-4EDF-B004-DF8292DD8CA7}" type="pres">
      <dgm:prSet presAssocID="{17800F26-5027-43A0-BE39-3E1A600FE589}" presName="linearFlow" presStyleCnt="0">
        <dgm:presLayoutVars>
          <dgm:dir/>
          <dgm:animLvl val="lvl"/>
          <dgm:resizeHandles val="exact"/>
        </dgm:presLayoutVars>
      </dgm:prSet>
      <dgm:spPr/>
    </dgm:pt>
    <dgm:pt modelId="{D6A6EC83-964E-48A3-8BB3-9D4C9ECE00CE}" type="pres">
      <dgm:prSet presAssocID="{2CD07D8D-9947-4497-87D9-B774222A2B78}" presName="composite" presStyleCnt="0"/>
      <dgm:spPr/>
    </dgm:pt>
    <dgm:pt modelId="{A36A87B4-5E84-41FE-A668-49D939D4A8DE}" type="pres">
      <dgm:prSet presAssocID="{2CD07D8D-9947-4497-87D9-B774222A2B7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5909FB7C-C63F-404E-AF12-0F61EA318121}" type="pres">
      <dgm:prSet presAssocID="{2CD07D8D-9947-4497-87D9-B774222A2B78}" presName="descendantText" presStyleLbl="alignAcc1" presStyleIdx="0" presStyleCnt="5" custScaleY="137586">
        <dgm:presLayoutVars>
          <dgm:bulletEnabled val="1"/>
        </dgm:presLayoutVars>
      </dgm:prSet>
      <dgm:spPr/>
    </dgm:pt>
    <dgm:pt modelId="{30FCB522-6724-4933-AD23-1D82F37FE397}" type="pres">
      <dgm:prSet presAssocID="{C0A2E599-A6A5-4EDD-9E4B-5BF6FDC9D3BF}" presName="sp" presStyleCnt="0"/>
      <dgm:spPr/>
    </dgm:pt>
    <dgm:pt modelId="{F908F79B-3391-4884-8635-BB654A3CD272}" type="pres">
      <dgm:prSet presAssocID="{E2E5EE0B-ADA2-4DF0-94C9-E1D139532170}" presName="composite" presStyleCnt="0"/>
      <dgm:spPr/>
    </dgm:pt>
    <dgm:pt modelId="{97E5BF41-0EE0-4AFB-B9AC-855FBE6871B4}" type="pres">
      <dgm:prSet presAssocID="{E2E5EE0B-ADA2-4DF0-94C9-E1D13953217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F3E0FF1-E985-43F2-9318-660FA11027C8}" type="pres">
      <dgm:prSet presAssocID="{E2E5EE0B-ADA2-4DF0-94C9-E1D139532170}" presName="descendantText" presStyleLbl="alignAcc1" presStyleIdx="1" presStyleCnt="5" custScaleY="146646">
        <dgm:presLayoutVars>
          <dgm:bulletEnabled val="1"/>
        </dgm:presLayoutVars>
      </dgm:prSet>
      <dgm:spPr/>
    </dgm:pt>
    <dgm:pt modelId="{B92BEF59-DC12-4980-90FC-603E8DCA89D8}" type="pres">
      <dgm:prSet presAssocID="{5EB1BF9A-8535-4F11-BC24-DB626B37665F}" presName="sp" presStyleCnt="0"/>
      <dgm:spPr/>
    </dgm:pt>
    <dgm:pt modelId="{01AD9120-5E37-4C20-B059-20C14EAE214F}" type="pres">
      <dgm:prSet presAssocID="{801FE1C1-1364-405E-ABC4-371C24D53E07}" presName="composite" presStyleCnt="0"/>
      <dgm:spPr/>
    </dgm:pt>
    <dgm:pt modelId="{0020F73E-59DB-4012-9637-E501D566BD53}" type="pres">
      <dgm:prSet presAssocID="{801FE1C1-1364-405E-ABC4-371C24D53E0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45B9C32-61A6-48BD-AEDC-B2094EA85C07}" type="pres">
      <dgm:prSet presAssocID="{801FE1C1-1364-405E-ABC4-371C24D53E07}" presName="descendantText" presStyleLbl="alignAcc1" presStyleIdx="2" presStyleCnt="5" custScaleY="140065">
        <dgm:presLayoutVars>
          <dgm:bulletEnabled val="1"/>
        </dgm:presLayoutVars>
      </dgm:prSet>
      <dgm:spPr/>
    </dgm:pt>
    <dgm:pt modelId="{BEC361A2-70B8-4F99-9B5C-7F5BDA294314}" type="pres">
      <dgm:prSet presAssocID="{6089B5B1-9227-4128-9ABD-F7855087E064}" presName="sp" presStyleCnt="0"/>
      <dgm:spPr/>
    </dgm:pt>
    <dgm:pt modelId="{70769EA1-C429-4397-BBA2-4521F317ACF5}" type="pres">
      <dgm:prSet presAssocID="{A0FD61EB-B18B-407E-982F-32E26FAF5C60}" presName="composite" presStyleCnt="0"/>
      <dgm:spPr/>
    </dgm:pt>
    <dgm:pt modelId="{F7DAF410-0B75-431A-B935-8DC6787D991D}" type="pres">
      <dgm:prSet presAssocID="{A0FD61EB-B18B-407E-982F-32E26FAF5C6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EBCC5B9-0B77-403C-865F-4A28BB9532EC}" type="pres">
      <dgm:prSet presAssocID="{A0FD61EB-B18B-407E-982F-32E26FAF5C60}" presName="descendantText" presStyleLbl="alignAcc1" presStyleIdx="3" presStyleCnt="5" custScaleY="148625">
        <dgm:presLayoutVars>
          <dgm:bulletEnabled val="1"/>
        </dgm:presLayoutVars>
      </dgm:prSet>
      <dgm:spPr/>
    </dgm:pt>
    <dgm:pt modelId="{EDEA928F-4F65-4853-B0A6-A0DA196E22F3}" type="pres">
      <dgm:prSet presAssocID="{345FD865-38B9-40A2-B5E6-9A13B9B8D4C1}" presName="sp" presStyleCnt="0"/>
      <dgm:spPr/>
    </dgm:pt>
    <dgm:pt modelId="{29845D1D-055E-4261-A71F-DDF0E592A04D}" type="pres">
      <dgm:prSet presAssocID="{EC4D7F9E-DF4B-466A-839B-FA066A20ED8D}" presName="composite" presStyleCnt="0"/>
      <dgm:spPr/>
    </dgm:pt>
    <dgm:pt modelId="{96898CE0-39C6-4DB5-9BBA-D499B3F4F3C9}" type="pres">
      <dgm:prSet presAssocID="{EC4D7F9E-DF4B-466A-839B-FA066A20ED8D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DC666A9-E688-4B47-A97A-215A581C54C7}" type="pres">
      <dgm:prSet presAssocID="{EC4D7F9E-DF4B-466A-839B-FA066A20ED8D}" presName="descendantText" presStyleLbl="alignAcc1" presStyleIdx="4" presStyleCnt="5" custScaleY="150324">
        <dgm:presLayoutVars>
          <dgm:bulletEnabled val="1"/>
        </dgm:presLayoutVars>
      </dgm:prSet>
      <dgm:spPr/>
    </dgm:pt>
  </dgm:ptLst>
  <dgm:cxnLst>
    <dgm:cxn modelId="{0124FD03-F7D8-4EA9-BF90-3CCE7C8E87DE}" type="presOf" srcId="{99ABA36E-E5FF-459A-B449-1CF2A4021C53}" destId="{9EBCC5B9-0B77-403C-865F-4A28BB9532EC}" srcOrd="0" destOrd="0" presId="urn:microsoft.com/office/officeart/2005/8/layout/chevron2"/>
    <dgm:cxn modelId="{87A91408-C1CE-46B4-9ACF-33024DD23A4F}" srcId="{17800F26-5027-43A0-BE39-3E1A600FE589}" destId="{A0FD61EB-B18B-407E-982F-32E26FAF5C60}" srcOrd="3" destOrd="0" parTransId="{5ABA99D4-23CA-4907-AD05-4DF0F78388E0}" sibTransId="{345FD865-38B9-40A2-B5E6-9A13B9B8D4C1}"/>
    <dgm:cxn modelId="{43A6710C-C6A9-4503-8561-DC30A99125CA}" type="presOf" srcId="{801FE1C1-1364-405E-ABC4-371C24D53E07}" destId="{0020F73E-59DB-4012-9637-E501D566BD53}" srcOrd="0" destOrd="0" presId="urn:microsoft.com/office/officeart/2005/8/layout/chevron2"/>
    <dgm:cxn modelId="{AC913915-A692-4AC2-B5BE-E73DE803B311}" type="presOf" srcId="{A0FD61EB-B18B-407E-982F-32E26FAF5C60}" destId="{F7DAF410-0B75-431A-B935-8DC6787D991D}" srcOrd="0" destOrd="0" presId="urn:microsoft.com/office/officeart/2005/8/layout/chevron2"/>
    <dgm:cxn modelId="{0F13DB27-A5EF-401D-84CD-15BE892FAB7A}" type="presOf" srcId="{CDFD9F14-1B7E-47FF-AF62-74E080134F2F}" destId="{0DC666A9-E688-4B47-A97A-215A581C54C7}" srcOrd="0" destOrd="0" presId="urn:microsoft.com/office/officeart/2005/8/layout/chevron2"/>
    <dgm:cxn modelId="{EDFED92B-7D28-4122-AAA8-DAA4BA947845}" srcId="{17800F26-5027-43A0-BE39-3E1A600FE589}" destId="{E2E5EE0B-ADA2-4DF0-94C9-E1D139532170}" srcOrd="1" destOrd="0" parTransId="{C0CB7D50-FBE6-4835-981E-07242D1FC72E}" sibTransId="{5EB1BF9A-8535-4F11-BC24-DB626B37665F}"/>
    <dgm:cxn modelId="{BB4F4365-F0FA-4754-A554-192514297D89}" srcId="{EC4D7F9E-DF4B-466A-839B-FA066A20ED8D}" destId="{CDFD9F14-1B7E-47FF-AF62-74E080134F2F}" srcOrd="0" destOrd="0" parTransId="{D4E769FC-6332-4589-B051-944D7DB20D29}" sibTransId="{CD940A01-D03A-493C-8C61-01811CC56F78}"/>
    <dgm:cxn modelId="{B992F067-E219-46C9-A97F-CB0C58A4ED50}" srcId="{17800F26-5027-43A0-BE39-3E1A600FE589}" destId="{801FE1C1-1364-405E-ABC4-371C24D53E07}" srcOrd="2" destOrd="0" parTransId="{28440D8C-89E6-4D23-907D-B4D0867762F5}" sibTransId="{6089B5B1-9227-4128-9ABD-F7855087E064}"/>
    <dgm:cxn modelId="{BBF8F250-6AB2-4EBA-9476-BEF52CE990EB}" srcId="{17800F26-5027-43A0-BE39-3E1A600FE589}" destId="{EC4D7F9E-DF4B-466A-839B-FA066A20ED8D}" srcOrd="4" destOrd="0" parTransId="{341967FB-D02D-4906-B9C5-7A4B8165144E}" sibTransId="{4760DCE3-5D4B-41FA-9F8B-101EF617D0E2}"/>
    <dgm:cxn modelId="{3E42FF72-688B-4F92-B4E2-86F4D0CD5CAD}" srcId="{A0FD61EB-B18B-407E-982F-32E26FAF5C60}" destId="{99ABA36E-E5FF-459A-B449-1CF2A4021C53}" srcOrd="0" destOrd="0" parTransId="{05E8A709-CA99-4A98-AE69-6F7D856E5CDA}" sibTransId="{1E731BD4-3364-4BB4-AF14-4065B52497D9}"/>
    <dgm:cxn modelId="{E6810056-EA8C-4558-9DF0-B1FFA948A55C}" srcId="{801FE1C1-1364-405E-ABC4-371C24D53E07}" destId="{854D5532-9474-4A06-BCEE-A7F4417DCE8F}" srcOrd="0" destOrd="0" parTransId="{B0B34BBD-598D-4226-9941-DEA12A464B70}" sibTransId="{F6E4C8D4-3D20-4B19-921D-A70E6C2E0CF1}"/>
    <dgm:cxn modelId="{4D8A1C76-E60F-45FC-B735-F573DC74F58C}" srcId="{E2E5EE0B-ADA2-4DF0-94C9-E1D139532170}" destId="{CCE9188E-2D00-406A-A358-2466A5D5F205}" srcOrd="0" destOrd="0" parTransId="{D8EF02F3-B06E-40DC-B281-1EED9FEA7A29}" sibTransId="{4AE6B32F-24CA-4497-AC97-44C142EA8926}"/>
    <dgm:cxn modelId="{C7EEB57C-B426-4CF7-97DC-55DA23D79CFE}" type="presOf" srcId="{EC4D7F9E-DF4B-466A-839B-FA066A20ED8D}" destId="{96898CE0-39C6-4DB5-9BBA-D499B3F4F3C9}" srcOrd="0" destOrd="0" presId="urn:microsoft.com/office/officeart/2005/8/layout/chevron2"/>
    <dgm:cxn modelId="{7196D79D-9967-4B95-9FA6-9C9DB54D1032}" type="presOf" srcId="{2CD07D8D-9947-4497-87D9-B774222A2B78}" destId="{A36A87B4-5E84-41FE-A668-49D939D4A8DE}" srcOrd="0" destOrd="0" presId="urn:microsoft.com/office/officeart/2005/8/layout/chevron2"/>
    <dgm:cxn modelId="{036481BB-5952-45DF-9074-79528FE38655}" type="presOf" srcId="{854D5532-9474-4A06-BCEE-A7F4417DCE8F}" destId="{945B9C32-61A6-48BD-AEDC-B2094EA85C07}" srcOrd="0" destOrd="0" presId="urn:microsoft.com/office/officeart/2005/8/layout/chevron2"/>
    <dgm:cxn modelId="{DF96B3C5-A279-4698-A589-F3E12CE6263B}" type="presOf" srcId="{CCE9188E-2D00-406A-A358-2466A5D5F205}" destId="{7F3E0FF1-E985-43F2-9318-660FA11027C8}" srcOrd="0" destOrd="0" presId="urn:microsoft.com/office/officeart/2005/8/layout/chevron2"/>
    <dgm:cxn modelId="{8ACA41D0-49EE-4E7A-87FC-FDDA9C259F96}" srcId="{2CD07D8D-9947-4497-87D9-B774222A2B78}" destId="{121245F1-8AFD-4788-9303-3E3BB63F14C7}" srcOrd="0" destOrd="0" parTransId="{9F9784BE-1748-4AD8-A649-3E0E765B1057}" sibTransId="{0F565F94-7B35-4668-9849-3A1C9477D9F4}"/>
    <dgm:cxn modelId="{C86CB1D5-D879-4282-9EDF-DCA4D4D2F172}" srcId="{17800F26-5027-43A0-BE39-3E1A600FE589}" destId="{2CD07D8D-9947-4497-87D9-B774222A2B78}" srcOrd="0" destOrd="0" parTransId="{E5AF38D5-CBF5-4ABE-B488-96787E4AF55E}" sibTransId="{C0A2E599-A6A5-4EDD-9E4B-5BF6FDC9D3BF}"/>
    <dgm:cxn modelId="{66FA0CDC-784D-48A6-8D09-60A540B9C0C3}" type="presOf" srcId="{121245F1-8AFD-4788-9303-3E3BB63F14C7}" destId="{5909FB7C-C63F-404E-AF12-0F61EA318121}" srcOrd="0" destOrd="0" presId="urn:microsoft.com/office/officeart/2005/8/layout/chevron2"/>
    <dgm:cxn modelId="{633678F0-90ED-48C6-B8F2-0EEC7EAB1406}" type="presOf" srcId="{17800F26-5027-43A0-BE39-3E1A600FE589}" destId="{3690BE48-93A8-4EDF-B004-DF8292DD8CA7}" srcOrd="0" destOrd="0" presId="urn:microsoft.com/office/officeart/2005/8/layout/chevron2"/>
    <dgm:cxn modelId="{EE9A53FD-4877-4800-AB13-A557EE0CB718}" type="presOf" srcId="{E2E5EE0B-ADA2-4DF0-94C9-E1D139532170}" destId="{97E5BF41-0EE0-4AFB-B9AC-855FBE6871B4}" srcOrd="0" destOrd="0" presId="urn:microsoft.com/office/officeart/2005/8/layout/chevron2"/>
    <dgm:cxn modelId="{3D8D730E-A818-4B24-BA64-71B33CE324A4}" type="presParOf" srcId="{3690BE48-93A8-4EDF-B004-DF8292DD8CA7}" destId="{D6A6EC83-964E-48A3-8BB3-9D4C9ECE00CE}" srcOrd="0" destOrd="0" presId="urn:microsoft.com/office/officeart/2005/8/layout/chevron2"/>
    <dgm:cxn modelId="{90BAECAD-BA1B-4247-9030-FF1ABFA0CFE0}" type="presParOf" srcId="{D6A6EC83-964E-48A3-8BB3-9D4C9ECE00CE}" destId="{A36A87B4-5E84-41FE-A668-49D939D4A8DE}" srcOrd="0" destOrd="0" presId="urn:microsoft.com/office/officeart/2005/8/layout/chevron2"/>
    <dgm:cxn modelId="{DC694B87-8F5F-4B1A-AB9A-4F4D7543655D}" type="presParOf" srcId="{D6A6EC83-964E-48A3-8BB3-9D4C9ECE00CE}" destId="{5909FB7C-C63F-404E-AF12-0F61EA318121}" srcOrd="1" destOrd="0" presId="urn:microsoft.com/office/officeart/2005/8/layout/chevron2"/>
    <dgm:cxn modelId="{FF1AA894-5AB3-411A-A21E-120C5CA94182}" type="presParOf" srcId="{3690BE48-93A8-4EDF-B004-DF8292DD8CA7}" destId="{30FCB522-6724-4933-AD23-1D82F37FE397}" srcOrd="1" destOrd="0" presId="urn:microsoft.com/office/officeart/2005/8/layout/chevron2"/>
    <dgm:cxn modelId="{C376A57E-4AC9-47C4-8960-A86DB67EC572}" type="presParOf" srcId="{3690BE48-93A8-4EDF-B004-DF8292DD8CA7}" destId="{F908F79B-3391-4884-8635-BB654A3CD272}" srcOrd="2" destOrd="0" presId="urn:microsoft.com/office/officeart/2005/8/layout/chevron2"/>
    <dgm:cxn modelId="{15080284-258B-488C-A5C8-55A4FF4D875E}" type="presParOf" srcId="{F908F79B-3391-4884-8635-BB654A3CD272}" destId="{97E5BF41-0EE0-4AFB-B9AC-855FBE6871B4}" srcOrd="0" destOrd="0" presId="urn:microsoft.com/office/officeart/2005/8/layout/chevron2"/>
    <dgm:cxn modelId="{66879863-5326-40AD-9FC6-E7F1B6D0BD04}" type="presParOf" srcId="{F908F79B-3391-4884-8635-BB654A3CD272}" destId="{7F3E0FF1-E985-43F2-9318-660FA11027C8}" srcOrd="1" destOrd="0" presId="urn:microsoft.com/office/officeart/2005/8/layout/chevron2"/>
    <dgm:cxn modelId="{D5424877-73C3-4F68-90E8-8A1147A74CB8}" type="presParOf" srcId="{3690BE48-93A8-4EDF-B004-DF8292DD8CA7}" destId="{B92BEF59-DC12-4980-90FC-603E8DCA89D8}" srcOrd="3" destOrd="0" presId="urn:microsoft.com/office/officeart/2005/8/layout/chevron2"/>
    <dgm:cxn modelId="{ACA0399B-6F74-416D-A18F-32F9D49B925C}" type="presParOf" srcId="{3690BE48-93A8-4EDF-B004-DF8292DD8CA7}" destId="{01AD9120-5E37-4C20-B059-20C14EAE214F}" srcOrd="4" destOrd="0" presId="urn:microsoft.com/office/officeart/2005/8/layout/chevron2"/>
    <dgm:cxn modelId="{3D522EA9-BF36-4A14-AB6C-822071FFF2AF}" type="presParOf" srcId="{01AD9120-5E37-4C20-B059-20C14EAE214F}" destId="{0020F73E-59DB-4012-9637-E501D566BD53}" srcOrd="0" destOrd="0" presId="urn:microsoft.com/office/officeart/2005/8/layout/chevron2"/>
    <dgm:cxn modelId="{33D62B8C-A827-42BA-A134-CA2605B1265D}" type="presParOf" srcId="{01AD9120-5E37-4C20-B059-20C14EAE214F}" destId="{945B9C32-61A6-48BD-AEDC-B2094EA85C07}" srcOrd="1" destOrd="0" presId="urn:microsoft.com/office/officeart/2005/8/layout/chevron2"/>
    <dgm:cxn modelId="{82ACBDF7-F6E5-4693-8BEF-D155FA361754}" type="presParOf" srcId="{3690BE48-93A8-4EDF-B004-DF8292DD8CA7}" destId="{BEC361A2-70B8-4F99-9B5C-7F5BDA294314}" srcOrd="5" destOrd="0" presId="urn:microsoft.com/office/officeart/2005/8/layout/chevron2"/>
    <dgm:cxn modelId="{66AE8329-F314-400B-BF01-40C5AD7354D2}" type="presParOf" srcId="{3690BE48-93A8-4EDF-B004-DF8292DD8CA7}" destId="{70769EA1-C429-4397-BBA2-4521F317ACF5}" srcOrd="6" destOrd="0" presId="urn:microsoft.com/office/officeart/2005/8/layout/chevron2"/>
    <dgm:cxn modelId="{E4D70BE9-1C24-4893-A2FC-5911CF5870A4}" type="presParOf" srcId="{70769EA1-C429-4397-BBA2-4521F317ACF5}" destId="{F7DAF410-0B75-431A-B935-8DC6787D991D}" srcOrd="0" destOrd="0" presId="urn:microsoft.com/office/officeart/2005/8/layout/chevron2"/>
    <dgm:cxn modelId="{E150D9A1-A66A-4A09-9351-55D2DEF96B4F}" type="presParOf" srcId="{70769EA1-C429-4397-BBA2-4521F317ACF5}" destId="{9EBCC5B9-0B77-403C-865F-4A28BB9532EC}" srcOrd="1" destOrd="0" presId="urn:microsoft.com/office/officeart/2005/8/layout/chevron2"/>
    <dgm:cxn modelId="{239D44BE-68A0-40BD-9B3E-EF64B01D88C8}" type="presParOf" srcId="{3690BE48-93A8-4EDF-B004-DF8292DD8CA7}" destId="{EDEA928F-4F65-4853-B0A6-A0DA196E22F3}" srcOrd="7" destOrd="0" presId="urn:microsoft.com/office/officeart/2005/8/layout/chevron2"/>
    <dgm:cxn modelId="{1359007F-5A3D-4635-9AFE-A571DFF74DAD}" type="presParOf" srcId="{3690BE48-93A8-4EDF-B004-DF8292DD8CA7}" destId="{29845D1D-055E-4261-A71F-DDF0E592A04D}" srcOrd="8" destOrd="0" presId="urn:microsoft.com/office/officeart/2005/8/layout/chevron2"/>
    <dgm:cxn modelId="{F168339B-D0DB-4549-877F-BC17C07D5038}" type="presParOf" srcId="{29845D1D-055E-4261-A71F-DDF0E592A04D}" destId="{96898CE0-39C6-4DB5-9BBA-D499B3F4F3C9}" srcOrd="0" destOrd="0" presId="urn:microsoft.com/office/officeart/2005/8/layout/chevron2"/>
    <dgm:cxn modelId="{8CB9093D-8527-431D-9DAD-CAE308F9B0F4}" type="presParOf" srcId="{29845D1D-055E-4261-A71F-DDF0E592A04D}" destId="{0DC666A9-E688-4B47-A97A-215A581C54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6E269-05DF-47D5-8E73-E3360B8771A4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h-TH"/>
        </a:p>
      </dgm:t>
    </dgm:pt>
    <dgm:pt modelId="{2004BE65-66BC-434D-8F84-16CA92B3A25B}">
      <dgm:prSet phldrT="[Text]" custT="1"/>
      <dgm:spPr/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การพัฒนาแรงงานไทยกลุ่มด้อยโอกาส 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ให้สามารถเข้าถึงแหล่งงานใน </a:t>
          </a:r>
          <a:r>
            <a:rPr lang="en-US" sz="1800" b="0" dirty="0">
              <a:latin typeface="Angsana New" pitchFamily="18" charset="-34"/>
              <a:cs typeface="Angsana New" pitchFamily="18" charset="-34"/>
            </a:rPr>
            <a:t>EEC</a:t>
          </a:r>
          <a:endParaRPr lang="th-TH" sz="1800" dirty="0"/>
        </a:p>
      </dgm:t>
    </dgm:pt>
    <dgm:pt modelId="{DA034909-B417-4745-B544-FBF099404834}" type="parTrans" cxnId="{D3B2CB67-E3F1-42A5-9118-1E37526417F5}">
      <dgm:prSet/>
      <dgm:spPr/>
      <dgm:t>
        <a:bodyPr/>
        <a:lstStyle/>
        <a:p>
          <a:endParaRPr lang="th-TH" sz="2000"/>
        </a:p>
      </dgm:t>
    </dgm:pt>
    <dgm:pt modelId="{27D9B298-A7D8-45BB-9781-1F264C7FB6B2}" type="sibTrans" cxnId="{D3B2CB67-E3F1-42A5-9118-1E37526417F5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th-TH" sz="2400"/>
        </a:p>
      </dgm:t>
    </dgm:pt>
    <dgm:pt modelId="{728CFD03-99DA-4326-AE65-13F370E315A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ต้องไม่ละเลยการคุ้มครองสิ่งแวดล้อม 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โดยเฉพาะระบบนิเวศน์ซึ่งมีผลต่อการท่องเที่ยว (</a:t>
          </a:r>
          <a:r>
            <a:rPr lang="en-US" sz="1800" b="0" dirty="0">
              <a:latin typeface="Angsana New" pitchFamily="18" charset="-34"/>
              <a:cs typeface="Angsana New" pitchFamily="18" charset="-34"/>
            </a:rPr>
            <a:t>Public Review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)</a:t>
          </a:r>
          <a:endParaRPr lang="th-TH" sz="1800" b="0" dirty="0"/>
        </a:p>
      </dgm:t>
    </dgm:pt>
    <dgm:pt modelId="{A2282171-5B23-4FFA-8715-FE54746BB112}" type="parTrans" cxnId="{2E645934-EB78-471B-8E5E-985D5A20E5BA}">
      <dgm:prSet/>
      <dgm:spPr/>
      <dgm:t>
        <a:bodyPr/>
        <a:lstStyle/>
        <a:p>
          <a:endParaRPr lang="th-TH" sz="2000"/>
        </a:p>
      </dgm:t>
    </dgm:pt>
    <dgm:pt modelId="{49EB1AEB-15B1-4353-88F8-6FE98E434C09}" type="sibTrans" cxnId="{2E645934-EB78-471B-8E5E-985D5A20E5BA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th-TH" sz="2400"/>
        </a:p>
      </dgm:t>
    </dgm:pt>
    <dgm:pt modelId="{DE99A177-2F93-48C6-9543-867EC5EE94D6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สร้างความสามารถของชุมชนอย่างจริงจัง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 เพื่อหลีกเลี่ยงปัญหาที่เคยเกิดขึ้นในโครงการอีสเทิร์นซีบอร์ดในอดีต </a:t>
          </a:r>
          <a:endParaRPr lang="th-TH" sz="1800" b="0" dirty="0"/>
        </a:p>
      </dgm:t>
    </dgm:pt>
    <dgm:pt modelId="{07C88F7C-8207-4509-83BB-C078715D1C92}" type="parTrans" cxnId="{218599B4-1107-401D-B83F-BC555324AD0A}">
      <dgm:prSet/>
      <dgm:spPr/>
      <dgm:t>
        <a:bodyPr/>
        <a:lstStyle/>
        <a:p>
          <a:endParaRPr lang="th-TH" sz="2000"/>
        </a:p>
      </dgm:t>
    </dgm:pt>
    <dgm:pt modelId="{8DFB307B-2A42-4D89-86A4-44FE356C8C9D}" type="sibTrans" cxnId="{218599B4-1107-401D-B83F-BC555324AD0A}">
      <dgm:prSet/>
      <dgm:spPr/>
      <dgm:t>
        <a:bodyPr/>
        <a:lstStyle/>
        <a:p>
          <a:endParaRPr lang="th-TH" sz="2000"/>
        </a:p>
      </dgm:t>
    </dgm:pt>
    <dgm:pt modelId="{6F1D6CE7-E442-4671-B367-456BE195A23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การเข้าถึงโอกาสและเชื่อมโยงซัพพลายเชนของธุรกิจไทยและ </a:t>
          </a:r>
          <a:r>
            <a:rPr lang="en-US" sz="1800" b="1" dirty="0">
              <a:latin typeface="Angsana New" pitchFamily="18" charset="-34"/>
              <a:cs typeface="Angsana New" pitchFamily="18" charset="-34"/>
            </a:rPr>
            <a:t>SME</a:t>
          </a:r>
          <a:endParaRPr lang="th-TH" sz="1800" dirty="0"/>
        </a:p>
      </dgm:t>
    </dgm:pt>
    <dgm:pt modelId="{1C8C760D-2AD7-4780-8F52-C0C66C60B24E}" type="parTrans" cxnId="{FA538E9A-DEC7-4143-996D-7AB995D0CBDE}">
      <dgm:prSet/>
      <dgm:spPr/>
      <dgm:t>
        <a:bodyPr/>
        <a:lstStyle/>
        <a:p>
          <a:endParaRPr lang="th-TH" sz="2000"/>
        </a:p>
      </dgm:t>
    </dgm:pt>
    <dgm:pt modelId="{370CB5EA-15BE-4656-AC9A-3F079CBA4AD9}" type="sibTrans" cxnId="{FA538E9A-DEC7-4143-996D-7AB995D0CBDE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th-TH" sz="2400"/>
        </a:p>
      </dgm:t>
    </dgm:pt>
    <dgm:pt modelId="{3FF0365F-3EE8-46D7-8D8D-AA4D5CC3A53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800" b="1" dirty="0">
              <a:latin typeface="Angsana New" pitchFamily="18" charset="-34"/>
              <a:cs typeface="Angsana New" pitchFamily="18" charset="-34"/>
            </a:rPr>
            <a:t>การถ่ายทอดเทคโนโลยี </a:t>
          </a:r>
          <a:r>
            <a:rPr lang="th-TH" sz="1800" b="0" dirty="0">
              <a:latin typeface="Angsana New" pitchFamily="18" charset="-34"/>
              <a:cs typeface="Angsana New" pitchFamily="18" charset="-34"/>
            </a:rPr>
            <a:t>ด้วยการมีส่วนร่วมของมหาวิทยาลัยและสถาบันวิจัยของไทยเข้าร่วมพัฒนาเทคโนโลยีกับบริษัทต่างชาติและบริษัทไทยที่มาลงทุน  </a:t>
          </a:r>
          <a:endParaRPr lang="th-TH" sz="1800" b="0" dirty="0"/>
        </a:p>
      </dgm:t>
    </dgm:pt>
    <dgm:pt modelId="{838C6C95-33EC-4719-84D4-681E07E79E30}" type="parTrans" cxnId="{36FFFF0E-293D-4878-9910-3AAC9F228E4B}">
      <dgm:prSet/>
      <dgm:spPr/>
      <dgm:t>
        <a:bodyPr/>
        <a:lstStyle/>
        <a:p>
          <a:endParaRPr lang="th-TH" sz="2000"/>
        </a:p>
      </dgm:t>
    </dgm:pt>
    <dgm:pt modelId="{564CBC55-63F1-4206-970A-96B69408A47D}" type="sibTrans" cxnId="{36FFFF0E-293D-4878-9910-3AAC9F228E4B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th-TH" sz="2400"/>
        </a:p>
      </dgm:t>
    </dgm:pt>
    <dgm:pt modelId="{F5CEE7B5-626A-48D6-95FD-811D2BF996B0}" type="pres">
      <dgm:prSet presAssocID="{4C36E269-05DF-47D5-8E73-E3360B8771A4}" presName="outerComposite" presStyleCnt="0">
        <dgm:presLayoutVars>
          <dgm:chMax val="5"/>
          <dgm:dir/>
          <dgm:resizeHandles val="exact"/>
        </dgm:presLayoutVars>
      </dgm:prSet>
      <dgm:spPr/>
    </dgm:pt>
    <dgm:pt modelId="{58B54BCE-41C4-4CCA-BE51-90E380667CA6}" type="pres">
      <dgm:prSet presAssocID="{4C36E269-05DF-47D5-8E73-E3360B8771A4}" presName="dummyMaxCanvas" presStyleCnt="0">
        <dgm:presLayoutVars/>
      </dgm:prSet>
      <dgm:spPr/>
    </dgm:pt>
    <dgm:pt modelId="{BB3125FC-4712-4DEF-9EFE-968FC55F1BDE}" type="pres">
      <dgm:prSet presAssocID="{4C36E269-05DF-47D5-8E73-E3360B8771A4}" presName="FiveNodes_1" presStyleLbl="node1" presStyleIdx="0" presStyleCnt="5" custScaleY="90476" custLinFactNeighborX="7817">
        <dgm:presLayoutVars>
          <dgm:bulletEnabled val="1"/>
        </dgm:presLayoutVars>
      </dgm:prSet>
      <dgm:spPr/>
    </dgm:pt>
    <dgm:pt modelId="{BACCF6A8-2AE6-46ED-8930-C10878B56CF3}" type="pres">
      <dgm:prSet presAssocID="{4C36E269-05DF-47D5-8E73-E3360B8771A4}" presName="FiveNodes_2" presStyleLbl="node1" presStyleIdx="1" presStyleCnt="5" custLinFactNeighborY="-12303">
        <dgm:presLayoutVars>
          <dgm:bulletEnabled val="1"/>
        </dgm:presLayoutVars>
      </dgm:prSet>
      <dgm:spPr/>
    </dgm:pt>
    <dgm:pt modelId="{3A8447D9-F26C-4C04-9227-C3EED629EC03}" type="pres">
      <dgm:prSet presAssocID="{4C36E269-05DF-47D5-8E73-E3360B8771A4}" presName="FiveNodes_3" presStyleLbl="node1" presStyleIdx="2" presStyleCnt="5" custLinFactNeighborX="-7095" custLinFactNeighborY="-19313">
        <dgm:presLayoutVars>
          <dgm:bulletEnabled val="1"/>
        </dgm:presLayoutVars>
      </dgm:prSet>
      <dgm:spPr/>
    </dgm:pt>
    <dgm:pt modelId="{EA6D88FD-1700-4943-BB54-43D068324B6E}" type="pres">
      <dgm:prSet presAssocID="{4C36E269-05DF-47D5-8E73-E3360B8771A4}" presName="FiveNodes_4" presStyleLbl="node1" presStyleIdx="3" presStyleCnt="5" custLinFactNeighborX="-14399" custLinFactNeighborY="-26450">
        <dgm:presLayoutVars>
          <dgm:bulletEnabled val="1"/>
        </dgm:presLayoutVars>
      </dgm:prSet>
      <dgm:spPr/>
    </dgm:pt>
    <dgm:pt modelId="{9DE29481-A7FD-4E11-9F0F-5A3E977EDC47}" type="pres">
      <dgm:prSet presAssocID="{4C36E269-05DF-47D5-8E73-E3360B8771A4}" presName="FiveNodes_5" presStyleLbl="node1" presStyleIdx="4" presStyleCnt="5" custLinFactNeighborX="-21867" custLinFactNeighborY="-33863">
        <dgm:presLayoutVars>
          <dgm:bulletEnabled val="1"/>
        </dgm:presLayoutVars>
      </dgm:prSet>
      <dgm:spPr/>
    </dgm:pt>
    <dgm:pt modelId="{AC5C8E88-0BF7-4CF0-B9E2-811937773BE2}" type="pres">
      <dgm:prSet presAssocID="{4C36E269-05DF-47D5-8E73-E3360B8771A4}" presName="FiveConn_1-2" presStyleLbl="fgAccFollowNode1" presStyleIdx="0" presStyleCnt="4" custLinFactNeighborX="77900" custLinFactNeighborY="-17033">
        <dgm:presLayoutVars>
          <dgm:bulletEnabled val="1"/>
        </dgm:presLayoutVars>
      </dgm:prSet>
      <dgm:spPr/>
    </dgm:pt>
    <dgm:pt modelId="{0298099A-6BBB-4D0B-BBF9-68E17673475B}" type="pres">
      <dgm:prSet presAssocID="{4C36E269-05DF-47D5-8E73-E3360B8771A4}" presName="FiveConn_2-3" presStyleLbl="fgAccFollowNode1" presStyleIdx="1" presStyleCnt="4">
        <dgm:presLayoutVars>
          <dgm:bulletEnabled val="1"/>
        </dgm:presLayoutVars>
      </dgm:prSet>
      <dgm:spPr/>
    </dgm:pt>
    <dgm:pt modelId="{8F9FCECB-E10E-4990-AE27-81184572FCCE}" type="pres">
      <dgm:prSet presAssocID="{4C36E269-05DF-47D5-8E73-E3360B8771A4}" presName="FiveConn_3-4" presStyleLbl="fgAccFollowNode1" presStyleIdx="2" presStyleCnt="4" custLinFactNeighborX="-71062" custLinFactNeighborY="-18254">
        <dgm:presLayoutVars>
          <dgm:bulletEnabled val="1"/>
        </dgm:presLayoutVars>
      </dgm:prSet>
      <dgm:spPr/>
    </dgm:pt>
    <dgm:pt modelId="{B70DA6F9-CEBB-4475-97C6-26FA7D2AC769}" type="pres">
      <dgm:prSet presAssocID="{4C36E269-05DF-47D5-8E73-E3360B8771A4}" presName="FiveConn_4-5" presStyleLbl="fgAccFollowNode1" presStyleIdx="3" presStyleCnt="4" custLinFactX="-44546" custLinFactNeighborX="-100000" custLinFactNeighborY="-37261">
        <dgm:presLayoutVars>
          <dgm:bulletEnabled val="1"/>
        </dgm:presLayoutVars>
      </dgm:prSet>
      <dgm:spPr/>
    </dgm:pt>
    <dgm:pt modelId="{1049F633-72A4-4994-B20A-47E171A24E25}" type="pres">
      <dgm:prSet presAssocID="{4C36E269-05DF-47D5-8E73-E3360B8771A4}" presName="FiveNodes_1_text" presStyleLbl="node1" presStyleIdx="4" presStyleCnt="5">
        <dgm:presLayoutVars>
          <dgm:bulletEnabled val="1"/>
        </dgm:presLayoutVars>
      </dgm:prSet>
      <dgm:spPr/>
    </dgm:pt>
    <dgm:pt modelId="{EE46309A-BE7F-4E4C-8861-D1B841D2E65C}" type="pres">
      <dgm:prSet presAssocID="{4C36E269-05DF-47D5-8E73-E3360B8771A4}" presName="FiveNodes_2_text" presStyleLbl="node1" presStyleIdx="4" presStyleCnt="5">
        <dgm:presLayoutVars>
          <dgm:bulletEnabled val="1"/>
        </dgm:presLayoutVars>
      </dgm:prSet>
      <dgm:spPr/>
    </dgm:pt>
    <dgm:pt modelId="{1C23B774-1424-4767-9D88-69ED5B842D8B}" type="pres">
      <dgm:prSet presAssocID="{4C36E269-05DF-47D5-8E73-E3360B8771A4}" presName="FiveNodes_3_text" presStyleLbl="node1" presStyleIdx="4" presStyleCnt="5">
        <dgm:presLayoutVars>
          <dgm:bulletEnabled val="1"/>
        </dgm:presLayoutVars>
      </dgm:prSet>
      <dgm:spPr/>
    </dgm:pt>
    <dgm:pt modelId="{F7428DB5-5D0E-42F1-B1B0-D01B518D7B61}" type="pres">
      <dgm:prSet presAssocID="{4C36E269-05DF-47D5-8E73-E3360B8771A4}" presName="FiveNodes_4_text" presStyleLbl="node1" presStyleIdx="4" presStyleCnt="5">
        <dgm:presLayoutVars>
          <dgm:bulletEnabled val="1"/>
        </dgm:presLayoutVars>
      </dgm:prSet>
      <dgm:spPr/>
    </dgm:pt>
    <dgm:pt modelId="{220A04E6-1850-49D3-8ACB-6B2B6461FAFF}" type="pres">
      <dgm:prSet presAssocID="{4C36E269-05DF-47D5-8E73-E3360B8771A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7CE620E-3ABD-43C2-AFE8-86179F6458C4}" type="presOf" srcId="{3FF0365F-3EE8-46D7-8D8D-AA4D5CC3A533}" destId="{BACCF6A8-2AE6-46ED-8930-C10878B56CF3}" srcOrd="0" destOrd="0" presId="urn:microsoft.com/office/officeart/2005/8/layout/vProcess5"/>
    <dgm:cxn modelId="{36FFFF0E-293D-4878-9910-3AAC9F228E4B}" srcId="{4C36E269-05DF-47D5-8E73-E3360B8771A4}" destId="{3FF0365F-3EE8-46D7-8D8D-AA4D5CC3A533}" srcOrd="1" destOrd="0" parTransId="{838C6C95-33EC-4719-84D4-681E07E79E30}" sibTransId="{564CBC55-63F1-4206-970A-96B69408A47D}"/>
    <dgm:cxn modelId="{58C54F2D-EC3D-46B5-A97D-15E02CD88492}" type="presOf" srcId="{370CB5EA-15BE-4656-AC9A-3F079CBA4AD9}" destId="{AC5C8E88-0BF7-4CF0-B9E2-811937773BE2}" srcOrd="0" destOrd="0" presId="urn:microsoft.com/office/officeart/2005/8/layout/vProcess5"/>
    <dgm:cxn modelId="{F4EE342F-71EC-4FC6-863D-89615A6A8BD6}" type="presOf" srcId="{2004BE65-66BC-434D-8F84-16CA92B3A25B}" destId="{1C23B774-1424-4767-9D88-69ED5B842D8B}" srcOrd="1" destOrd="0" presId="urn:microsoft.com/office/officeart/2005/8/layout/vProcess5"/>
    <dgm:cxn modelId="{2E645934-EB78-471B-8E5E-985D5A20E5BA}" srcId="{4C36E269-05DF-47D5-8E73-E3360B8771A4}" destId="{728CFD03-99DA-4326-AE65-13F370E315AE}" srcOrd="3" destOrd="0" parTransId="{A2282171-5B23-4FFA-8715-FE54746BB112}" sibTransId="{49EB1AEB-15B1-4353-88F8-6FE98E434C09}"/>
    <dgm:cxn modelId="{D3B2CB67-E3F1-42A5-9118-1E37526417F5}" srcId="{4C36E269-05DF-47D5-8E73-E3360B8771A4}" destId="{2004BE65-66BC-434D-8F84-16CA92B3A25B}" srcOrd="2" destOrd="0" parTransId="{DA034909-B417-4745-B544-FBF099404834}" sibTransId="{27D9B298-A7D8-45BB-9781-1F264C7FB6B2}"/>
    <dgm:cxn modelId="{96F4A279-E299-4579-A601-D34BE5EBB943}" type="presOf" srcId="{3FF0365F-3EE8-46D7-8D8D-AA4D5CC3A533}" destId="{EE46309A-BE7F-4E4C-8861-D1B841D2E65C}" srcOrd="1" destOrd="0" presId="urn:microsoft.com/office/officeart/2005/8/layout/vProcess5"/>
    <dgm:cxn modelId="{CB62907B-B456-4DC0-8579-47DD325BBB2B}" type="presOf" srcId="{DE99A177-2F93-48C6-9543-867EC5EE94D6}" destId="{220A04E6-1850-49D3-8ACB-6B2B6461FAFF}" srcOrd="1" destOrd="0" presId="urn:microsoft.com/office/officeart/2005/8/layout/vProcess5"/>
    <dgm:cxn modelId="{FA538E9A-DEC7-4143-996D-7AB995D0CBDE}" srcId="{4C36E269-05DF-47D5-8E73-E3360B8771A4}" destId="{6F1D6CE7-E442-4671-B367-456BE195A23E}" srcOrd="0" destOrd="0" parTransId="{1C8C760D-2AD7-4780-8F52-C0C66C60B24E}" sibTransId="{370CB5EA-15BE-4656-AC9A-3F079CBA4AD9}"/>
    <dgm:cxn modelId="{DD6164A9-3670-42FC-8760-F48D32C2E561}" type="presOf" srcId="{564CBC55-63F1-4206-970A-96B69408A47D}" destId="{0298099A-6BBB-4D0B-BBF9-68E17673475B}" srcOrd="0" destOrd="0" presId="urn:microsoft.com/office/officeart/2005/8/layout/vProcess5"/>
    <dgm:cxn modelId="{67A6E5B2-1616-400A-8877-463FC8BC0E4D}" type="presOf" srcId="{728CFD03-99DA-4326-AE65-13F370E315AE}" destId="{F7428DB5-5D0E-42F1-B1B0-D01B518D7B61}" srcOrd="1" destOrd="0" presId="urn:microsoft.com/office/officeart/2005/8/layout/vProcess5"/>
    <dgm:cxn modelId="{218599B4-1107-401D-B83F-BC555324AD0A}" srcId="{4C36E269-05DF-47D5-8E73-E3360B8771A4}" destId="{DE99A177-2F93-48C6-9543-867EC5EE94D6}" srcOrd="4" destOrd="0" parTransId="{07C88F7C-8207-4509-83BB-C078715D1C92}" sibTransId="{8DFB307B-2A42-4D89-86A4-44FE356C8C9D}"/>
    <dgm:cxn modelId="{7920B4BD-4976-42AB-B34D-4AFDA4283221}" type="presOf" srcId="{4C36E269-05DF-47D5-8E73-E3360B8771A4}" destId="{F5CEE7B5-626A-48D6-95FD-811D2BF996B0}" srcOrd="0" destOrd="0" presId="urn:microsoft.com/office/officeart/2005/8/layout/vProcess5"/>
    <dgm:cxn modelId="{771787C4-CC3A-469B-BE0D-3FC267087565}" type="presOf" srcId="{27D9B298-A7D8-45BB-9781-1F264C7FB6B2}" destId="{8F9FCECB-E10E-4990-AE27-81184572FCCE}" srcOrd="0" destOrd="0" presId="urn:microsoft.com/office/officeart/2005/8/layout/vProcess5"/>
    <dgm:cxn modelId="{B14DCCD4-700B-47E8-B8E8-A997764328A7}" type="presOf" srcId="{49EB1AEB-15B1-4353-88F8-6FE98E434C09}" destId="{B70DA6F9-CEBB-4475-97C6-26FA7D2AC769}" srcOrd="0" destOrd="0" presId="urn:microsoft.com/office/officeart/2005/8/layout/vProcess5"/>
    <dgm:cxn modelId="{663303DE-593C-45FA-AA52-C98A0CD50464}" type="presOf" srcId="{2004BE65-66BC-434D-8F84-16CA92B3A25B}" destId="{3A8447D9-F26C-4C04-9227-C3EED629EC03}" srcOrd="0" destOrd="0" presId="urn:microsoft.com/office/officeart/2005/8/layout/vProcess5"/>
    <dgm:cxn modelId="{7D62BEEB-EDE4-4944-8B52-CDAFCED9DE61}" type="presOf" srcId="{6F1D6CE7-E442-4671-B367-456BE195A23E}" destId="{1049F633-72A4-4994-B20A-47E171A24E25}" srcOrd="1" destOrd="0" presId="urn:microsoft.com/office/officeart/2005/8/layout/vProcess5"/>
    <dgm:cxn modelId="{DC248CEC-3A6B-4143-837E-23CADB5D7A95}" type="presOf" srcId="{728CFD03-99DA-4326-AE65-13F370E315AE}" destId="{EA6D88FD-1700-4943-BB54-43D068324B6E}" srcOrd="0" destOrd="0" presId="urn:microsoft.com/office/officeart/2005/8/layout/vProcess5"/>
    <dgm:cxn modelId="{B836BEF0-03A6-4B0F-A89A-B897F12D6E1A}" type="presOf" srcId="{6F1D6CE7-E442-4671-B367-456BE195A23E}" destId="{BB3125FC-4712-4DEF-9EFE-968FC55F1BDE}" srcOrd="0" destOrd="0" presId="urn:microsoft.com/office/officeart/2005/8/layout/vProcess5"/>
    <dgm:cxn modelId="{2518F6FF-1812-4864-A36A-4F4C6CA063D0}" type="presOf" srcId="{DE99A177-2F93-48C6-9543-867EC5EE94D6}" destId="{9DE29481-A7FD-4E11-9F0F-5A3E977EDC47}" srcOrd="0" destOrd="0" presId="urn:microsoft.com/office/officeart/2005/8/layout/vProcess5"/>
    <dgm:cxn modelId="{6DD873EB-5DB7-478B-A142-80E80DD8A9B4}" type="presParOf" srcId="{F5CEE7B5-626A-48D6-95FD-811D2BF996B0}" destId="{58B54BCE-41C4-4CCA-BE51-90E380667CA6}" srcOrd="0" destOrd="0" presId="urn:microsoft.com/office/officeart/2005/8/layout/vProcess5"/>
    <dgm:cxn modelId="{314B6C76-40BD-4E16-940C-B6E78B237101}" type="presParOf" srcId="{F5CEE7B5-626A-48D6-95FD-811D2BF996B0}" destId="{BB3125FC-4712-4DEF-9EFE-968FC55F1BDE}" srcOrd="1" destOrd="0" presId="urn:microsoft.com/office/officeart/2005/8/layout/vProcess5"/>
    <dgm:cxn modelId="{409D8921-2EA4-4473-BB0C-FD53B50BC558}" type="presParOf" srcId="{F5CEE7B5-626A-48D6-95FD-811D2BF996B0}" destId="{BACCF6A8-2AE6-46ED-8930-C10878B56CF3}" srcOrd="2" destOrd="0" presId="urn:microsoft.com/office/officeart/2005/8/layout/vProcess5"/>
    <dgm:cxn modelId="{A3C29F43-F35D-405C-AD98-986A9AB657B2}" type="presParOf" srcId="{F5CEE7B5-626A-48D6-95FD-811D2BF996B0}" destId="{3A8447D9-F26C-4C04-9227-C3EED629EC03}" srcOrd="3" destOrd="0" presId="urn:microsoft.com/office/officeart/2005/8/layout/vProcess5"/>
    <dgm:cxn modelId="{8CD47313-340A-4DC7-95A8-AFF296C7826A}" type="presParOf" srcId="{F5CEE7B5-626A-48D6-95FD-811D2BF996B0}" destId="{EA6D88FD-1700-4943-BB54-43D068324B6E}" srcOrd="4" destOrd="0" presId="urn:microsoft.com/office/officeart/2005/8/layout/vProcess5"/>
    <dgm:cxn modelId="{3F1CCDF5-6C2B-42F9-954B-DE296F0BCE92}" type="presParOf" srcId="{F5CEE7B5-626A-48D6-95FD-811D2BF996B0}" destId="{9DE29481-A7FD-4E11-9F0F-5A3E977EDC47}" srcOrd="5" destOrd="0" presId="urn:microsoft.com/office/officeart/2005/8/layout/vProcess5"/>
    <dgm:cxn modelId="{BE501126-3961-44E0-9632-E64B1CE65A07}" type="presParOf" srcId="{F5CEE7B5-626A-48D6-95FD-811D2BF996B0}" destId="{AC5C8E88-0BF7-4CF0-B9E2-811937773BE2}" srcOrd="6" destOrd="0" presId="urn:microsoft.com/office/officeart/2005/8/layout/vProcess5"/>
    <dgm:cxn modelId="{7D1D772E-3AE6-4A35-9D4E-ED5E2D75D063}" type="presParOf" srcId="{F5CEE7B5-626A-48D6-95FD-811D2BF996B0}" destId="{0298099A-6BBB-4D0B-BBF9-68E17673475B}" srcOrd="7" destOrd="0" presId="urn:microsoft.com/office/officeart/2005/8/layout/vProcess5"/>
    <dgm:cxn modelId="{A6E99AF5-10A2-4AB4-BAB8-B1EE7B6A07E6}" type="presParOf" srcId="{F5CEE7B5-626A-48D6-95FD-811D2BF996B0}" destId="{8F9FCECB-E10E-4990-AE27-81184572FCCE}" srcOrd="8" destOrd="0" presId="urn:microsoft.com/office/officeart/2005/8/layout/vProcess5"/>
    <dgm:cxn modelId="{043D5574-B994-448A-8A58-7169240AE325}" type="presParOf" srcId="{F5CEE7B5-626A-48D6-95FD-811D2BF996B0}" destId="{B70DA6F9-CEBB-4475-97C6-26FA7D2AC769}" srcOrd="9" destOrd="0" presId="urn:microsoft.com/office/officeart/2005/8/layout/vProcess5"/>
    <dgm:cxn modelId="{A16EAA92-1A1E-4FA7-91F4-EECE06A8A02D}" type="presParOf" srcId="{F5CEE7B5-626A-48D6-95FD-811D2BF996B0}" destId="{1049F633-72A4-4994-B20A-47E171A24E25}" srcOrd="10" destOrd="0" presId="urn:microsoft.com/office/officeart/2005/8/layout/vProcess5"/>
    <dgm:cxn modelId="{BEE9D98A-8E94-46F2-9F22-CB80E6754FB2}" type="presParOf" srcId="{F5CEE7B5-626A-48D6-95FD-811D2BF996B0}" destId="{EE46309A-BE7F-4E4C-8861-D1B841D2E65C}" srcOrd="11" destOrd="0" presId="urn:microsoft.com/office/officeart/2005/8/layout/vProcess5"/>
    <dgm:cxn modelId="{C71419FE-0423-4CBC-9832-E1E963937F8A}" type="presParOf" srcId="{F5CEE7B5-626A-48D6-95FD-811D2BF996B0}" destId="{1C23B774-1424-4767-9D88-69ED5B842D8B}" srcOrd="12" destOrd="0" presId="urn:microsoft.com/office/officeart/2005/8/layout/vProcess5"/>
    <dgm:cxn modelId="{CC530E74-C192-4759-BC89-7D5BDA2B3F00}" type="presParOf" srcId="{F5CEE7B5-626A-48D6-95FD-811D2BF996B0}" destId="{F7428DB5-5D0E-42F1-B1B0-D01B518D7B61}" srcOrd="13" destOrd="0" presId="urn:microsoft.com/office/officeart/2005/8/layout/vProcess5"/>
    <dgm:cxn modelId="{1418846C-525E-43B1-9B87-3A1666DE4C59}" type="presParOf" srcId="{F5CEE7B5-626A-48D6-95FD-811D2BF996B0}" destId="{220A04E6-1850-49D3-8ACB-6B2B6461FAF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A87B4-5E84-41FE-A668-49D939D4A8DE}">
      <dsp:nvSpPr>
        <dsp:cNvPr id="0" name=""/>
        <dsp:cNvSpPr/>
      </dsp:nvSpPr>
      <dsp:spPr>
        <a:xfrm rot="5400000">
          <a:off x="-152946" y="307441"/>
          <a:ext cx="1019645" cy="7137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cs typeface="+mj-cs"/>
            </a:rPr>
            <a:t>1</a:t>
          </a:r>
        </a:p>
      </dsp:txBody>
      <dsp:txXfrm rot="-5400000">
        <a:off x="1" y="511370"/>
        <a:ext cx="713752" cy="305893"/>
      </dsp:txXfrm>
    </dsp:sp>
    <dsp:sp modelId="{5909FB7C-C63F-404E-AF12-0F61EA318121}">
      <dsp:nvSpPr>
        <dsp:cNvPr id="0" name=""/>
        <dsp:cNvSpPr/>
      </dsp:nvSpPr>
      <dsp:spPr>
        <a:xfrm rot="5400000">
          <a:off x="4080059" y="-3336367"/>
          <a:ext cx="911878" cy="764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ngsana New" pitchFamily="18" charset="-34"/>
              <a:cs typeface="+mj-cs"/>
            </a:rPr>
            <a:t>Investment Wake Up </a:t>
          </a:r>
          <a:r>
            <a:rPr lang="th-TH" sz="1600" b="1" kern="1200" dirty="0">
              <a:latin typeface="Angsana New" pitchFamily="18" charset="-34"/>
              <a:cs typeface="+mj-cs"/>
            </a:rPr>
            <a:t>ปลุกการลุงทุนพื้นที่ภาคตะวันออก </a:t>
          </a:r>
          <a:r>
            <a:rPr lang="th-TH" sz="1600" kern="1200" dirty="0">
              <a:latin typeface="Angsana New" pitchFamily="18" charset="-34"/>
              <a:cs typeface="+mj-cs"/>
            </a:rPr>
            <a:t>(ฉะเชิงเทรา, ชลบุรี, ระยอง) เป็นพื้นที่ลงทุนหลักของประเทศต่อเนื่องมา 3</a:t>
          </a:r>
          <a:r>
            <a:rPr lang="en-US" sz="1600" kern="1200" dirty="0">
              <a:latin typeface="Angsana New" pitchFamily="18" charset="-34"/>
              <a:cs typeface="+mj-cs"/>
            </a:rPr>
            <a:t>6</a:t>
          </a:r>
          <a:r>
            <a:rPr lang="th-TH" sz="1600" kern="1200" dirty="0">
              <a:latin typeface="Angsana New" pitchFamily="18" charset="-34"/>
              <a:cs typeface="+mj-cs"/>
            </a:rPr>
            <a:t> ปี เชื่อมโยงกับท่าเรือแหลมฉบัง, ท่าเรือมาบตาพุด, มีระบบโครงสร้างพื้นฐานคมนาคมและโลจิสติกส์ที่ดีที่สุดของประเทศไทย</a:t>
          </a:r>
          <a:endParaRPr lang="th-TH" sz="1600" kern="1200" dirty="0">
            <a:cs typeface="+mj-cs"/>
          </a:endParaRPr>
        </a:p>
      </dsp:txBody>
      <dsp:txXfrm rot="-5400000">
        <a:off x="713752" y="74454"/>
        <a:ext cx="7599979" cy="822850"/>
      </dsp:txXfrm>
    </dsp:sp>
    <dsp:sp modelId="{97E5BF41-0EE0-4AFB-B9AC-855FBE6871B4}">
      <dsp:nvSpPr>
        <dsp:cNvPr id="0" name=""/>
        <dsp:cNvSpPr/>
      </dsp:nvSpPr>
      <dsp:spPr>
        <a:xfrm rot="5400000">
          <a:off x="-152946" y="1382368"/>
          <a:ext cx="1019645" cy="71375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cs typeface="+mj-cs"/>
            </a:rPr>
            <a:t>2</a:t>
          </a:r>
        </a:p>
      </dsp:txBody>
      <dsp:txXfrm rot="-5400000">
        <a:off x="1" y="1586297"/>
        <a:ext cx="713752" cy="305893"/>
      </dsp:txXfrm>
    </dsp:sp>
    <dsp:sp modelId="{7F3E0FF1-E985-43F2-9318-660FA11027C8}">
      <dsp:nvSpPr>
        <dsp:cNvPr id="0" name=""/>
        <dsp:cNvSpPr/>
      </dsp:nvSpPr>
      <dsp:spPr>
        <a:xfrm rot="5400000">
          <a:off x="4050036" y="-2261440"/>
          <a:ext cx="971925" cy="764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ngsana New" pitchFamily="18" charset="-34"/>
              <a:cs typeface="+mj-cs"/>
            </a:rPr>
            <a:t>EEC : World-Class Economic Zone </a:t>
          </a:r>
          <a:r>
            <a:rPr lang="th-TH" sz="1600" b="1" kern="1200" dirty="0">
              <a:latin typeface="Angsana New" pitchFamily="18" charset="-34"/>
              <a:cs typeface="+mj-cs"/>
            </a:rPr>
            <a:t>เป็นการลงทุนครั้งใหญ่สุดของประเทศ </a:t>
          </a:r>
          <a:r>
            <a:rPr lang="th-TH" sz="1600" kern="1200" dirty="0">
              <a:latin typeface="Angsana New" pitchFamily="18" charset="-34"/>
              <a:cs typeface="+mj-cs"/>
            </a:rPr>
            <a:t>รัฐบาลมีแผนลงทุน 1.66 ล้านล้านบาท (พ.ศ.2561-2565) ลงทุนโครงสร้างพื้นฐานใหม่ ทั้งพัฒนาท่าเรือแหลมฉบังเฟส 3 ท่าเรือพาณิชย์สัตหีบ สนามบินแห่งที่ 3 (อู่ตะเภา) ระบบมอเตอร์</a:t>
          </a:r>
          <a:r>
            <a:rPr lang="th-TH" sz="1600" kern="1200" dirty="0" err="1">
              <a:latin typeface="Angsana New" pitchFamily="18" charset="-34"/>
              <a:cs typeface="+mj-cs"/>
            </a:rPr>
            <a:t>เวย์</a:t>
          </a:r>
          <a:r>
            <a:rPr lang="th-TH" sz="1600" kern="1200" dirty="0">
              <a:latin typeface="Angsana New" pitchFamily="18" charset="-34"/>
              <a:cs typeface="+mj-cs"/>
            </a:rPr>
            <a:t> รถไฟรางคู่และความเร็วสูง</a:t>
          </a:r>
          <a:endParaRPr lang="th-TH" sz="1600" kern="1200" dirty="0">
            <a:cs typeface="+mj-cs"/>
          </a:endParaRPr>
        </a:p>
      </dsp:txBody>
      <dsp:txXfrm rot="-5400000">
        <a:off x="713753" y="1122288"/>
        <a:ext cx="7597048" cy="877035"/>
      </dsp:txXfrm>
    </dsp:sp>
    <dsp:sp modelId="{0020F73E-59DB-4012-9637-E501D566BD53}">
      <dsp:nvSpPr>
        <dsp:cNvPr id="0" name=""/>
        <dsp:cNvSpPr/>
      </dsp:nvSpPr>
      <dsp:spPr>
        <a:xfrm rot="5400000">
          <a:off x="-152946" y="2435486"/>
          <a:ext cx="1019645" cy="71375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cs typeface="+mj-cs"/>
            </a:rPr>
            <a:t>3</a:t>
          </a:r>
        </a:p>
      </dsp:txBody>
      <dsp:txXfrm rot="-5400000">
        <a:off x="1" y="2639415"/>
        <a:ext cx="713752" cy="305893"/>
      </dsp:txXfrm>
    </dsp:sp>
    <dsp:sp modelId="{945B9C32-61A6-48BD-AEDC-B2094EA85C07}">
      <dsp:nvSpPr>
        <dsp:cNvPr id="0" name=""/>
        <dsp:cNvSpPr/>
      </dsp:nvSpPr>
      <dsp:spPr>
        <a:xfrm rot="5400000">
          <a:off x="4071844" y="-1208322"/>
          <a:ext cx="928308" cy="764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ngsana New" pitchFamily="18" charset="-34"/>
              <a:cs typeface="+mj-cs"/>
            </a:rPr>
            <a:t>Tailor Made </a:t>
          </a:r>
          <a:r>
            <a:rPr lang="th-TH" sz="1600" b="1" kern="1200" dirty="0">
              <a:latin typeface="Angsana New" pitchFamily="18" charset="-34"/>
              <a:cs typeface="+mj-cs"/>
            </a:rPr>
            <a:t>เงื่อนไขการลงทุนต่อรองกันได้ </a:t>
          </a:r>
          <a:r>
            <a:rPr lang="th-TH" sz="1600" kern="1200" dirty="0">
              <a:latin typeface="Angsana New" pitchFamily="18" charset="-34"/>
              <a:cs typeface="+mj-cs"/>
            </a:rPr>
            <a:t>สามารถเอื้อให้ต่างชาติเช่าที่ดินได้ 50+49 ปี สิทธิประโยชน์ทางภาษีสำหรับอุตสาหกรรมเป้าหมายเกินกว่า</a:t>
          </a:r>
          <a:r>
            <a:rPr lang="th-TH" sz="1600" kern="1200" dirty="0" err="1">
              <a:latin typeface="Angsana New" pitchFamily="18" charset="-34"/>
              <a:cs typeface="+mj-cs"/>
            </a:rPr>
            <a:t>ระดับพรีเมียมข</a:t>
          </a:r>
          <a:r>
            <a:rPr lang="th-TH" sz="1600" kern="1200" dirty="0">
              <a:latin typeface="Angsana New" pitchFamily="18" charset="-34"/>
              <a:cs typeface="+mj-cs"/>
            </a:rPr>
            <a:t>องบีโอไอ สิทธิประโยชน์ด้านการลงทุนสูงสุดเมื่อเทียบกับประเทศในอาเซียน</a:t>
          </a:r>
          <a:endParaRPr lang="th-TH" sz="1600" kern="1200" dirty="0">
            <a:cs typeface="+mj-cs"/>
          </a:endParaRPr>
        </a:p>
      </dsp:txBody>
      <dsp:txXfrm rot="-5400000">
        <a:off x="713752" y="2195086"/>
        <a:ext cx="7599177" cy="837676"/>
      </dsp:txXfrm>
    </dsp:sp>
    <dsp:sp modelId="{F7DAF410-0B75-431A-B935-8DC6787D991D}">
      <dsp:nvSpPr>
        <dsp:cNvPr id="0" name=""/>
        <dsp:cNvSpPr/>
      </dsp:nvSpPr>
      <dsp:spPr>
        <a:xfrm rot="5400000">
          <a:off x="-152946" y="3516971"/>
          <a:ext cx="1019645" cy="7137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cs typeface="+mj-cs"/>
            </a:rPr>
            <a:t>4</a:t>
          </a:r>
        </a:p>
      </dsp:txBody>
      <dsp:txXfrm rot="-5400000">
        <a:off x="1" y="3720900"/>
        <a:ext cx="713752" cy="305893"/>
      </dsp:txXfrm>
    </dsp:sp>
    <dsp:sp modelId="{9EBCC5B9-0B77-403C-865F-4A28BB9532EC}">
      <dsp:nvSpPr>
        <dsp:cNvPr id="0" name=""/>
        <dsp:cNvSpPr/>
      </dsp:nvSpPr>
      <dsp:spPr>
        <a:xfrm rot="5400000">
          <a:off x="4043478" y="-126837"/>
          <a:ext cx="985041" cy="764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ngsana New" pitchFamily="18" charset="-34"/>
              <a:cs typeface="+mj-cs"/>
            </a:rPr>
            <a:t>Smart City 4.0 </a:t>
          </a:r>
          <a:r>
            <a:rPr lang="th-TH" sz="1800" b="1" kern="1200" dirty="0">
              <a:latin typeface="Angsana New" pitchFamily="18" charset="-34"/>
              <a:cs typeface="+mj-cs"/>
            </a:rPr>
            <a:t> การลงทุนใน</a:t>
          </a:r>
          <a:r>
            <a:rPr lang="th-TH" sz="1800" b="1" kern="1200" dirty="0" err="1">
              <a:latin typeface="Angsana New" pitchFamily="18" charset="-34"/>
              <a:cs typeface="+mj-cs"/>
            </a:rPr>
            <a:t>อุตสาหกรรมดิ</a:t>
          </a:r>
          <a:r>
            <a:rPr lang="th-TH" sz="1800" b="1" kern="1200" dirty="0">
              <a:latin typeface="Angsana New" pitchFamily="18" charset="-34"/>
              <a:cs typeface="+mj-cs"/>
            </a:rPr>
            <a:t>จิทัล </a:t>
          </a:r>
          <a:r>
            <a:rPr lang="th-TH" sz="1800" kern="1200" dirty="0">
              <a:latin typeface="Angsana New" pitchFamily="18" charset="-34"/>
              <a:cs typeface="+mj-cs"/>
            </a:rPr>
            <a:t>จะทำให้ฉะเชิงเทรา-ชลบุรี และระยอง จะเป็นอุตสาหกรรมใหม่ของประเทศ จะเกิดพื้นที่ใหม่ทางเศรษฐกิจตลอดเส้นทางรถไฟความเร็วสูง ชลบุรีอาจจะกลายเป็นเมืองท่าทั้งด้านสินค้าและการท่องเที่ยว (</a:t>
          </a:r>
          <a:r>
            <a:rPr lang="en-US" sz="1800" kern="1200" dirty="0">
              <a:latin typeface="Angsana New" pitchFamily="18" charset="-34"/>
              <a:cs typeface="+mj-cs"/>
            </a:rPr>
            <a:t>Ocean Ship Tourism</a:t>
          </a:r>
          <a:r>
            <a:rPr lang="th-TH" sz="1800" kern="1200" dirty="0">
              <a:latin typeface="Angsana New" pitchFamily="18" charset="-34"/>
              <a:cs typeface="+mj-cs"/>
            </a:rPr>
            <a:t>)</a:t>
          </a:r>
          <a:endParaRPr lang="th-TH" sz="1800" kern="1200" dirty="0">
            <a:cs typeface="+mj-cs"/>
          </a:endParaRPr>
        </a:p>
      </dsp:txBody>
      <dsp:txXfrm rot="-5400000">
        <a:off x="713752" y="3250975"/>
        <a:ext cx="7596407" cy="888869"/>
      </dsp:txXfrm>
    </dsp:sp>
    <dsp:sp modelId="{96898CE0-39C6-4DB5-9BBA-D499B3F4F3C9}">
      <dsp:nvSpPr>
        <dsp:cNvPr id="0" name=""/>
        <dsp:cNvSpPr/>
      </dsp:nvSpPr>
      <dsp:spPr>
        <a:xfrm rot="5400000">
          <a:off x="-152946" y="4604086"/>
          <a:ext cx="1019645" cy="71375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cs typeface="+mj-cs"/>
            </a:rPr>
            <a:t>5</a:t>
          </a:r>
        </a:p>
      </dsp:txBody>
      <dsp:txXfrm rot="-5400000">
        <a:off x="1" y="4808015"/>
        <a:ext cx="713752" cy="305893"/>
      </dsp:txXfrm>
    </dsp:sp>
    <dsp:sp modelId="{0DC666A9-E688-4B47-A97A-215A581C54C7}">
      <dsp:nvSpPr>
        <dsp:cNvPr id="0" name=""/>
        <dsp:cNvSpPr/>
      </dsp:nvSpPr>
      <dsp:spPr>
        <a:xfrm rot="5400000">
          <a:off x="4037848" y="960277"/>
          <a:ext cx="996302" cy="7644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Angsana New" pitchFamily="18" charset="-34"/>
              <a:cs typeface="+mj-cs"/>
            </a:rPr>
            <a:t>Smart Digital Hub </a:t>
          </a:r>
          <a:r>
            <a:rPr lang="th-TH" sz="1600" b="1" kern="1200" dirty="0">
              <a:latin typeface="Angsana New" pitchFamily="18" charset="-34"/>
              <a:cs typeface="+mj-cs"/>
            </a:rPr>
            <a:t>ศูนย์กระจายสินค้าอี-คอมเมิร์ซที่ใหญ่ที่สุดของภูมิภาค </a:t>
          </a:r>
          <a:r>
            <a:rPr lang="th-TH" sz="1600" kern="1200" dirty="0">
              <a:latin typeface="Angsana New" pitchFamily="18" charset="-34"/>
              <a:cs typeface="+mj-cs"/>
            </a:rPr>
            <a:t>ซึ่งอาลีบาบา กรุ๊ป ได้มีโครงการลงทุน 1.1 หมื่นล้านบาท เป็นศูนย์กระจายสินค้าทั้งอุตสาหกรรม-บริการ-ท่องเที่ยว-โอ</a:t>
          </a:r>
          <a:r>
            <a:rPr lang="th-TH" sz="1600" kern="1200" dirty="0" err="1">
              <a:latin typeface="Angsana New" pitchFamily="18" charset="-34"/>
              <a:cs typeface="+mj-cs"/>
            </a:rPr>
            <a:t>ทอป</a:t>
          </a:r>
          <a:r>
            <a:rPr lang="th-TH" sz="1600" kern="1200" dirty="0">
              <a:latin typeface="Angsana New" pitchFamily="18" charset="-34"/>
              <a:cs typeface="+mj-cs"/>
            </a:rPr>
            <a:t> และเกษตรกรรม</a:t>
          </a:r>
          <a:endParaRPr lang="th-TH" sz="1600" kern="1200" dirty="0">
            <a:cs typeface="+mj-cs"/>
          </a:endParaRPr>
        </a:p>
      </dsp:txBody>
      <dsp:txXfrm rot="-5400000">
        <a:off x="713753" y="4333008"/>
        <a:ext cx="7595858" cy="899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125FC-4712-4DEF-9EFE-968FC55F1BDE}">
      <dsp:nvSpPr>
        <dsp:cNvPr id="0" name=""/>
        <dsp:cNvSpPr/>
      </dsp:nvSpPr>
      <dsp:spPr>
        <a:xfrm>
          <a:off x="455791" y="42863"/>
          <a:ext cx="5830769" cy="81439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การเข้าถึงโอกาสและเชื่อมโยงซัพพลายเชนของธุรกิจไทยและ </a:t>
          </a:r>
          <a:r>
            <a:rPr lang="en-US" sz="1800" b="1" kern="1200" dirty="0">
              <a:latin typeface="Angsana New" pitchFamily="18" charset="-34"/>
              <a:cs typeface="Angsana New" pitchFamily="18" charset="-34"/>
            </a:rPr>
            <a:t>SME</a:t>
          </a:r>
          <a:endParaRPr lang="th-TH" sz="1800" kern="1200" dirty="0"/>
        </a:p>
      </dsp:txBody>
      <dsp:txXfrm>
        <a:off x="479644" y="66716"/>
        <a:ext cx="4759178" cy="766685"/>
      </dsp:txXfrm>
    </dsp:sp>
    <dsp:sp modelId="{BACCF6A8-2AE6-46ED-8930-C10878B56CF3}">
      <dsp:nvSpPr>
        <dsp:cNvPr id="0" name=""/>
        <dsp:cNvSpPr/>
      </dsp:nvSpPr>
      <dsp:spPr>
        <a:xfrm>
          <a:off x="435414" y="914393"/>
          <a:ext cx="5830769" cy="9001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การถ่ายทอดเทคโนโลยี 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ด้วยการมีส่วนร่วมของมหาวิทยาลัยและสถาบันวิจัยของไทยเข้าร่วมพัฒนาเทคโนโลยีกับบริษัทต่างชาติและบริษัทไทยที่มาลงทุน  </a:t>
          </a:r>
          <a:endParaRPr lang="th-TH" sz="1800" b="0" kern="1200" dirty="0"/>
        </a:p>
      </dsp:txBody>
      <dsp:txXfrm>
        <a:off x="461778" y="940757"/>
        <a:ext cx="4757549" cy="847390"/>
      </dsp:txXfrm>
    </dsp:sp>
    <dsp:sp modelId="{3A8447D9-F26C-4C04-9227-C3EED629EC03}">
      <dsp:nvSpPr>
        <dsp:cNvPr id="0" name=""/>
        <dsp:cNvSpPr/>
      </dsp:nvSpPr>
      <dsp:spPr>
        <a:xfrm>
          <a:off x="457136" y="1876430"/>
          <a:ext cx="5830769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การพัฒนาแรงงานไทยกลุ่มด้อยโอกาส 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ให้สามารถเข้าถึงแหล่งงานใน </a:t>
          </a:r>
          <a:r>
            <a:rPr lang="en-US" sz="1800" b="0" kern="1200" dirty="0">
              <a:latin typeface="Angsana New" pitchFamily="18" charset="-34"/>
              <a:cs typeface="Angsana New" pitchFamily="18" charset="-34"/>
            </a:rPr>
            <a:t>EEC</a:t>
          </a:r>
          <a:endParaRPr lang="th-TH" sz="1800" kern="1200" dirty="0"/>
        </a:p>
      </dsp:txBody>
      <dsp:txXfrm>
        <a:off x="483500" y="1902794"/>
        <a:ext cx="4757549" cy="847390"/>
      </dsp:txXfrm>
    </dsp:sp>
    <dsp:sp modelId="{EA6D88FD-1700-4943-BB54-43D068324B6E}">
      <dsp:nvSpPr>
        <dsp:cNvPr id="0" name=""/>
        <dsp:cNvSpPr/>
      </dsp:nvSpPr>
      <dsp:spPr>
        <a:xfrm>
          <a:off x="466671" y="2837324"/>
          <a:ext cx="5830769" cy="9001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ต้องไม่ละเลยการคุ้มครองสิ่งแวดล้อม 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โดยเฉพาะระบบนิเวศน์ซึ่งมีผลต่อการท่องเที่ยว (</a:t>
          </a:r>
          <a:r>
            <a:rPr lang="en-US" sz="1800" b="0" kern="1200" dirty="0">
              <a:latin typeface="Angsana New" pitchFamily="18" charset="-34"/>
              <a:cs typeface="Angsana New" pitchFamily="18" charset="-34"/>
            </a:rPr>
            <a:t>Public Review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)</a:t>
          </a:r>
          <a:endParaRPr lang="th-TH" sz="1800" b="0" kern="1200" dirty="0"/>
        </a:p>
      </dsp:txBody>
      <dsp:txXfrm>
        <a:off x="493035" y="2863688"/>
        <a:ext cx="4757549" cy="847390"/>
      </dsp:txXfrm>
    </dsp:sp>
    <dsp:sp modelId="{9DE29481-A7FD-4E11-9F0F-5A3E977EDC47}">
      <dsp:nvSpPr>
        <dsp:cNvPr id="0" name=""/>
        <dsp:cNvSpPr/>
      </dsp:nvSpPr>
      <dsp:spPr>
        <a:xfrm>
          <a:off x="466644" y="3795733"/>
          <a:ext cx="5830769" cy="900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Angsana New" pitchFamily="18" charset="-34"/>
              <a:cs typeface="Angsana New" pitchFamily="18" charset="-34"/>
            </a:rPr>
            <a:t>สร้างความสามารถของชุมชนอย่างจริงจัง</a:t>
          </a:r>
          <a:r>
            <a:rPr lang="th-TH" sz="1800" b="0" kern="1200" dirty="0">
              <a:latin typeface="Angsana New" pitchFamily="18" charset="-34"/>
              <a:cs typeface="Angsana New" pitchFamily="18" charset="-34"/>
            </a:rPr>
            <a:t> เพื่อหลีกเลี่ยงปัญหาที่เคยเกิดขึ้นในโครงการอีสเทิร์นซีบอร์ดในอดีต </a:t>
          </a:r>
          <a:endParaRPr lang="th-TH" sz="1800" b="0" kern="1200" dirty="0"/>
        </a:p>
      </dsp:txBody>
      <dsp:txXfrm>
        <a:off x="493008" y="3822097"/>
        <a:ext cx="4757549" cy="847390"/>
      </dsp:txXfrm>
    </dsp:sp>
    <dsp:sp modelId="{AC5C8E88-0BF7-4CF0-B9E2-811937773BE2}">
      <dsp:nvSpPr>
        <dsp:cNvPr id="0" name=""/>
        <dsp:cNvSpPr/>
      </dsp:nvSpPr>
      <dsp:spPr>
        <a:xfrm>
          <a:off x="5701467" y="557930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833109" y="557930"/>
        <a:ext cx="321793" cy="440270"/>
      </dsp:txXfrm>
    </dsp:sp>
    <dsp:sp modelId="{0298099A-6BBB-4D0B-BBF9-68E17673475B}">
      <dsp:nvSpPr>
        <dsp:cNvPr id="0" name=""/>
        <dsp:cNvSpPr/>
      </dsp:nvSpPr>
      <dsp:spPr>
        <a:xfrm>
          <a:off x="5681106" y="1682722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812748" y="1682722"/>
        <a:ext cx="321793" cy="440270"/>
      </dsp:txXfrm>
    </dsp:sp>
    <dsp:sp modelId="{8F9FCECB-E10E-4990-AE27-81184572FCCE}">
      <dsp:nvSpPr>
        <dsp:cNvPr id="0" name=""/>
        <dsp:cNvSpPr/>
      </dsp:nvSpPr>
      <dsp:spPr>
        <a:xfrm>
          <a:off x="5700753" y="2586055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832395" y="2586055"/>
        <a:ext cx="321793" cy="440270"/>
      </dsp:txXfrm>
    </dsp:sp>
    <dsp:sp modelId="{B70DA6F9-CEBB-4475-97C6-26FA7D2AC769}">
      <dsp:nvSpPr>
        <dsp:cNvPr id="0" name=""/>
        <dsp:cNvSpPr/>
      </dsp:nvSpPr>
      <dsp:spPr>
        <a:xfrm>
          <a:off x="5706230" y="3509986"/>
          <a:ext cx="585077" cy="585077"/>
        </a:xfrm>
        <a:prstGeom prst="downArrow">
          <a:avLst>
            <a:gd name="adj1" fmla="val 55000"/>
            <a:gd name="adj2" fmla="val 45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400" kern="1200"/>
        </a:p>
      </dsp:txBody>
      <dsp:txXfrm>
        <a:off x="5837872" y="3509986"/>
        <a:ext cx="321793" cy="44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0.54701</cdr:x>
      <cdr:y>0.6338</cdr:y>
    </cdr:from>
    <cdr:to>
      <cdr:x>0.76923</cdr:x>
      <cdr:y>0.71831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2032" y="3214710"/>
          <a:ext cx="1857369" cy="428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dirty="0">
              <a:cs typeface="+mj-cs"/>
            </a:rPr>
            <a:t>การก่อสร้าง 2.276 </a:t>
          </a:r>
          <a:r>
            <a:rPr lang="th-TH" sz="1800" dirty="0">
              <a:latin typeface="+mn-lt"/>
              <a:ea typeface="+mn-ea"/>
              <a:cs typeface="+mn-cs"/>
            </a:rPr>
            <a:t>ล้าน</a:t>
          </a:r>
          <a:r>
            <a:rPr lang="th-TH" sz="1800" dirty="0">
              <a:cs typeface="+mj-cs"/>
            </a:rPr>
            <a:t>คน</a:t>
          </a:r>
          <a:endParaRPr lang="en-US" sz="1800" dirty="0">
            <a:cs typeface="+mj-cs"/>
          </a:endParaRPr>
        </a:p>
      </cdr:txBody>
    </cdr:sp>
  </cdr:relSizeAnchor>
  <cdr:relSizeAnchor xmlns:cdr="http://schemas.openxmlformats.org/drawingml/2006/chartDrawing">
    <cdr:from>
      <cdr:x>0.31624</cdr:x>
      <cdr:y>0.64789</cdr:y>
    </cdr:from>
    <cdr:to>
      <cdr:x>0.53846</cdr:x>
      <cdr:y>0.83099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43206" y="3286148"/>
          <a:ext cx="1857388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800" dirty="0">
              <a:cs typeface="+mj-cs"/>
            </a:rPr>
            <a:t>การขายส่ง และการขายปลีก การซ่อมยานยนต์ จำนวน 6.428 </a:t>
          </a:r>
          <a:r>
            <a:rPr lang="th-TH" sz="1800" dirty="0">
              <a:latin typeface="+mn-lt"/>
              <a:ea typeface="+mn-ea"/>
              <a:cs typeface="+mn-cs"/>
            </a:rPr>
            <a:t>ล้าน</a:t>
          </a:r>
          <a:r>
            <a:rPr lang="th-TH" sz="1800" dirty="0">
              <a:cs typeface="+mj-cs"/>
            </a:rPr>
            <a:t>คน</a:t>
          </a:r>
          <a:endParaRPr lang="en-US" sz="1800" dirty="0">
            <a:cs typeface="+mj-cs"/>
          </a:endParaRPr>
        </a:p>
      </cdr:txBody>
    </cdr:sp>
  </cdr:relSizeAnchor>
  <cdr:relSizeAnchor xmlns:cdr="http://schemas.openxmlformats.org/drawingml/2006/chartDrawing">
    <cdr:from>
      <cdr:x>0.21368</cdr:x>
      <cdr:y>0.43662</cdr:y>
    </cdr:from>
    <cdr:to>
      <cdr:x>0.41881</cdr:x>
      <cdr:y>0.59155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85950" y="2214578"/>
          <a:ext cx="1714512" cy="785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600" dirty="0">
              <a:cs typeface="+mj-cs"/>
            </a:rPr>
            <a:t>โลจิสติกส์ 1.211 </a:t>
          </a:r>
          <a:r>
            <a:rPr lang="th-TH" sz="1600" dirty="0">
              <a:latin typeface="+mn-lt"/>
              <a:ea typeface="+mn-ea"/>
              <a:cs typeface="+mn-cs"/>
            </a:rPr>
            <a:t>ล้าน</a:t>
          </a:r>
          <a:r>
            <a:rPr lang="th-TH" sz="1600" dirty="0">
              <a:cs typeface="+mj-cs"/>
            </a:rPr>
            <a:t>คน</a:t>
          </a:r>
          <a:endParaRPr lang="en-US" sz="1600" dirty="0">
            <a:cs typeface="+mj-cs"/>
          </a:endParaRPr>
        </a:p>
      </cdr:txBody>
    </cdr:sp>
  </cdr:relSizeAnchor>
  <cdr:relSizeAnchor xmlns:cdr="http://schemas.openxmlformats.org/drawingml/2006/chartDrawing">
    <cdr:from>
      <cdr:x>0.24786</cdr:x>
      <cdr:y>0.26761</cdr:y>
    </cdr:from>
    <cdr:to>
      <cdr:x>0.46154</cdr:x>
      <cdr:y>0.42254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71702" y="1357322"/>
          <a:ext cx="1785985" cy="78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thaiDist"/>
          <a:r>
            <a:rPr lang="th-TH" sz="1800" dirty="0">
              <a:cs typeface="+mj-cs"/>
            </a:rPr>
            <a:t>ที่พักโรงแรมและบริการด้านอาหาร 2.687 ล้านคน</a:t>
          </a:r>
          <a:endParaRPr lang="en-US" sz="1800" dirty="0">
            <a:cs typeface="+mj-cs"/>
          </a:endParaRPr>
        </a:p>
      </cdr:txBody>
    </cdr:sp>
  </cdr:relSizeAnchor>
  <cdr:relSizeAnchor xmlns:cdr="http://schemas.openxmlformats.org/drawingml/2006/chartDrawing">
    <cdr:from>
      <cdr:x>0.27351</cdr:x>
      <cdr:y>0.05634</cdr:y>
    </cdr:from>
    <cdr:to>
      <cdr:x>0.38462</cdr:x>
      <cdr:y>0.08451</cdr:y>
    </cdr:to>
    <cdr:sp macro="" textlink="">
      <cdr:nvSpPr>
        <cdr:cNvPr id="10" name="Straight Arrow Connector 9"/>
        <cdr:cNvSpPr/>
      </cdr:nvSpPr>
      <cdr:spPr>
        <a:xfrm xmlns:a="http://schemas.openxmlformats.org/drawingml/2006/main" flipH="1" flipV="1">
          <a:off x="2286016" y="285752"/>
          <a:ext cx="928720" cy="1428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0.37607</cdr:x>
      <cdr:y>0</cdr:y>
    </cdr:from>
    <cdr:to>
      <cdr:x>0.40172</cdr:x>
      <cdr:y>0.07042</cdr:y>
    </cdr:to>
    <cdr:sp macro="" textlink="">
      <cdr:nvSpPr>
        <cdr:cNvPr id="11" name="Straight Arrow Connector 10"/>
        <cdr:cNvSpPr/>
      </cdr:nvSpPr>
      <cdr:spPr>
        <a:xfrm xmlns:a="http://schemas.openxmlformats.org/drawingml/2006/main" flipH="1" flipV="1">
          <a:off x="3143272" y="-142876"/>
          <a:ext cx="214389" cy="35717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0.44046</cdr:x>
      <cdr:y>0</cdr:y>
    </cdr:from>
    <cdr:to>
      <cdr:x>0.449</cdr:x>
      <cdr:y>0.07042</cdr:y>
    </cdr:to>
    <cdr:sp macro="" textlink="">
      <cdr:nvSpPr>
        <cdr:cNvPr id="12" name="Straight Arrow Connector 11"/>
        <cdr:cNvSpPr/>
      </cdr:nvSpPr>
      <cdr:spPr>
        <a:xfrm xmlns:a="http://schemas.openxmlformats.org/drawingml/2006/main" flipV="1">
          <a:off x="3681474" y="-238114"/>
          <a:ext cx="71379" cy="35717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87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87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9BFA54CB-54DB-49DF-A0A6-67084B0BC3DE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229"/>
            <a:ext cx="2946065" cy="495870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92" y="9429229"/>
            <a:ext cx="2946065" cy="495870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11AC8398-390A-4A9D-BBE4-5D8149A10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76390C87-AF6A-44E0-BE3D-8D274772247A}" type="datetimeFigureOut">
              <a:rPr lang="th-TH" smtClean="0"/>
              <a:pPr/>
              <a:t>26/04/61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0" tIns="47780" rIns="95560" bIns="477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7B80B26A-CFFA-4DE5-B8B0-F92F0EEAEBD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0B26A-CFFA-4DE5-B8B0-F92F0EEAEBD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2C34-A3F8-44FF-BE36-9AEFF0257B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B478-BB9F-4898-8BB4-2BEE8642A281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0717B-7639-42E5-8CB9-07C28FF7F129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8C4E-CF1F-47BF-865C-38D6882AF631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E3E2-1F88-4616-8285-DB7DE3FF25B5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41D2-CAD1-400B-8599-8F671435B179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05FC-F877-437C-BDC9-643CF0042F14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CDB0-0F39-4B69-87C1-36797A778A91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1FCB-5D21-428A-9822-F4C6D5DB3685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DFD5-152B-4848-8CA3-0AA227F93DC0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E147-F449-4205-84C0-EE048346F1B4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5838-4127-4243-97FC-F696BB3BC1FC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D55A-23FA-42A1-BD45-D5A36F4E5A82}" type="datetime1">
              <a:rPr lang="th-TH" smtClean="0"/>
              <a:pPr/>
              <a:t>26/04/61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C451-4747-4D56-8448-2FD8301DCE6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601785"/>
            <a:ext cx="7772400" cy="1541463"/>
          </a:xfrm>
          <a:solidFill>
            <a:schemeClr val="bg2">
              <a:alpha val="81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EEC : EASTERN SPECIAL ECONOMIC CORRIDOR</a:t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อีอีซี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: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เขตพัฒนาเศรษฐกิจพิเศษภาคตะวันออก....</a:t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กรณีศึกษา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มิติการลงทุนและการจ้างงาน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4857760"/>
            <a:ext cx="7715304" cy="1752600"/>
          </a:xfrm>
          <a:solidFill>
            <a:schemeClr val="bg2">
              <a:alpha val="84000"/>
            </a:schemeClr>
          </a:solidFill>
        </p:spPr>
        <p:txBody>
          <a:bodyPr>
            <a:normAutofit/>
          </a:bodyPr>
          <a:lstStyle/>
          <a:p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26 เมษายน 2561</a:t>
            </a:r>
          </a:p>
          <a:p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ณ </a:t>
            </a:r>
            <a:r>
              <a:rPr lang="en-US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Volume 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ชั้น 2 </a:t>
            </a:r>
            <a:r>
              <a:rPr lang="th-TH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โรงแรมฮิ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พก</a:t>
            </a:r>
            <a:r>
              <a:rPr lang="th-TH" sz="28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รุง</a:t>
            </a:r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เทพ</a:t>
            </a:r>
          </a:p>
          <a:p>
            <a:r>
              <a:rPr lang="th-TH" sz="2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ถนนรัชดาภิเษก แขวงดินแดง เขตดินแดง กรุงเทพฯ </a:t>
            </a:r>
          </a:p>
        </p:txBody>
      </p:sp>
      <p:pic>
        <p:nvPicPr>
          <p:cNvPr id="4" name="Picture 3" descr="หัวจดหมาย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335" b="50000"/>
          <a:stretch>
            <a:fillRect/>
          </a:stretch>
        </p:blipFill>
        <p:spPr bwMode="auto">
          <a:xfrm>
            <a:off x="3643306" y="-2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85786" y="3259147"/>
            <a:ext cx="7772400" cy="1470025"/>
          </a:xfrm>
          <a:prstGeom prst="rect">
            <a:avLst/>
          </a:prstGeom>
          <a:solidFill>
            <a:schemeClr val="bg2">
              <a:alpha val="87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noProof="0" dirty="0">
                <a:latin typeface="Angsana New" pitchFamily="18" charset="-34"/>
                <a:ea typeface="+mj-ea"/>
                <a:cs typeface="Angsana New" pitchFamily="18" charset="-34"/>
              </a:rPr>
              <a:t>โดย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3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ดร.ธนิต</a:t>
            </a:r>
            <a:r>
              <a:rPr kumimoji="0" lang="th-TH" sz="33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kumimoji="0" lang="th-TH" sz="3300" b="1" i="0" u="none" strike="noStrike" kern="1200" cap="none" spc="0" normalizeH="0" dirty="0" err="1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โส</a:t>
            </a:r>
            <a:r>
              <a:rPr kumimoji="0" lang="th-TH" sz="33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รัตน์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noProof="0" dirty="0">
                <a:latin typeface="Angsana New" pitchFamily="18" charset="-34"/>
                <a:ea typeface="+mj-ea"/>
                <a:cs typeface="Angsana New" pitchFamily="18" charset="-34"/>
              </a:rPr>
              <a:t>รองประธานสภาองค์การนายจ้า</a:t>
            </a:r>
            <a:r>
              <a:rPr lang="th-TH" dirty="0" err="1">
                <a:latin typeface="Angsana New" pitchFamily="18" charset="-34"/>
                <a:ea typeface="+mj-ea"/>
                <a:cs typeface="Angsana New" pitchFamily="18" charset="-34"/>
              </a:rPr>
              <a:t>งผู้</a:t>
            </a:r>
            <a:r>
              <a:rPr lang="th-TH" dirty="0">
                <a:latin typeface="Angsana New" pitchFamily="18" charset="-34"/>
                <a:ea typeface="+mj-ea"/>
                <a:cs typeface="Angsana New" pitchFamily="18" charset="-34"/>
              </a:rPr>
              <a:t>ประกอบการค้าและอุตสาหกรรมไทย</a:t>
            </a:r>
            <a:endParaRPr lang="th-TH" baseline="0" noProof="0" dirty="0"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/>
              <a:t>รายละเอียดการลงทุนรวมของไทย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5186370" cy="11144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marL="361950" indent="-171450"/>
            <a:r>
              <a:rPr lang="th-TH" sz="1800" dirty="0">
                <a:latin typeface="Angsana New" pitchFamily="18" charset="-34"/>
                <a:cs typeface="Angsana New" pitchFamily="18" charset="-34"/>
              </a:rPr>
              <a:t>การลงทุนทั้งนักลงทุนไทยและต่างชาติ</a:t>
            </a:r>
          </a:p>
          <a:p>
            <a:pPr marL="361950" indent="-171450">
              <a:buNone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	ปี 2560      จำนวน 1,465 โครงการ </a:t>
            </a:r>
          </a:p>
          <a:p>
            <a:pPr marL="361950" indent="-171450">
              <a:buNone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		    มูลค่า 641,980 ล้านบาท (ร้อยละ 48 เป็น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 FDI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00100" y="2285992"/>
            <a:ext cx="5357850" cy="14573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990600" algn="l"/>
              </a:tabLst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แนวโน้มการลงทุน ปี 2561</a:t>
            </a:r>
          </a:p>
          <a:p>
            <a:pPr marL="11620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90600" algn="l"/>
              </a:tabLst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ตัวเลขขอ รง.4 (ม.ค.-มี.ค. 61)</a:t>
            </a:r>
          </a:p>
          <a:p>
            <a:pPr marL="11620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90600" algn="l"/>
              </a:tabLst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จำนวนโรงงาน 1,183 โรงงาน ลดลง    -1.08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%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  <a:p>
            <a:pPr marL="11620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90600" algn="l"/>
              </a:tabLst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มูลค่า             69,600 ล้านบาท ลดลง  -26.96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%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034" y="3143248"/>
            <a:ext cx="8229600" cy="111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14480" y="3814765"/>
            <a:ext cx="5300674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4476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ตัวเลขการลงทุนใน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EEC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(ม.ค.-มี.ค.61)</a:t>
            </a:r>
          </a:p>
          <a:p>
            <a:pPr marL="11620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800" dirty="0">
                <a:latin typeface="Angsana New" pitchFamily="18" charset="-34"/>
                <a:cs typeface="Angsana New" pitchFamily="18" charset="-34"/>
              </a:rPr>
              <a:t>จำนวนโครงการ 17 โครงการ</a:t>
            </a:r>
          </a:p>
          <a:p>
            <a:pPr marL="11620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มูลค่า                 1,035.15 ล้านบาท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	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564337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57422" y="5110174"/>
            <a:ext cx="5300674" cy="13477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marL="4476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จำนวนโรงงานทั้งประเทศ</a:t>
            </a:r>
            <a:r>
              <a:rPr kumimoji="0" lang="th-TH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1.398 โรงงาน</a:t>
            </a:r>
          </a:p>
          <a:p>
            <a:pPr marL="4476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นายจ้างระบบประกันสังคม  442,040 กิจการ</a:t>
            </a:r>
          </a:p>
          <a:p>
            <a:pPr marL="714375" marR="0" lvl="0" indent="-2667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นายจ้างจดทะเบียนนิติบุคคล       69,227 ราย</a:t>
            </a:r>
          </a:p>
          <a:p>
            <a:pPr marL="714375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นายจ้างไม่จดทะเบียนนิติบุคคล 678,800 ราย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	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TNT\Artwork\Arrow_Circle_Animat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620020" cy="57150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8"/>
            <a:ext cx="8229600" cy="92867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EEC :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ความสัมพันธ์ของการลงทุนกับการจ้างงาน</a:t>
            </a:r>
            <a:br>
              <a:rPr lang="th-TH" sz="3200" b="1" dirty="0"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และปัจจัยการขับเคลื่อนเศรษฐกิจ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9123" y="3071810"/>
            <a:ext cx="2038365" cy="1709091"/>
            <a:chOff x="428596" y="3000372"/>
            <a:chExt cx="2038365" cy="1709091"/>
          </a:xfrm>
        </p:grpSpPr>
        <p:sp>
          <p:nvSpPr>
            <p:cNvPr id="4" name="Oval 3"/>
            <p:cNvSpPr/>
            <p:nvPr/>
          </p:nvSpPr>
          <p:spPr>
            <a:xfrm>
              <a:off x="428596" y="3066389"/>
              <a:ext cx="1857388" cy="164307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8848" y="3000372"/>
              <a:ext cx="460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Angsana New" pitchFamily="18" charset="-34"/>
                  <a:cs typeface="Angsana New" pitchFamily="18" charset="-34"/>
                </a:rPr>
                <a:t>(1)</a:t>
              </a:r>
              <a:endParaRPr lang="en-US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6697" y="3471203"/>
              <a:ext cx="2000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Angsana New" pitchFamily="18" charset="-34"/>
                  <a:cs typeface="Angsana New" pitchFamily="18" charset="-34"/>
                </a:rPr>
                <a:t>INVESTMENT</a:t>
              </a:r>
            </a:p>
            <a:p>
              <a:r>
                <a:rPr lang="th-TH" sz="1800" dirty="0">
                  <a:latin typeface="Angsana New" pitchFamily="18" charset="-34"/>
                  <a:cs typeface="Angsana New" pitchFamily="18" charset="-34"/>
                </a:rPr>
                <a:t>อุตสาหกรรม-บริการ-เกษตร</a:t>
              </a:r>
            </a:p>
            <a:p>
              <a:r>
                <a:rPr lang="th-TH" sz="1800" dirty="0">
                  <a:latin typeface="Angsana New" pitchFamily="18" charset="-34"/>
                  <a:cs typeface="Angsana New" pitchFamily="18" charset="-34"/>
                </a:rPr>
                <a:t>สัดส่วน </a:t>
              </a:r>
              <a:r>
                <a:rPr lang="en-US" sz="1800" dirty="0">
                  <a:latin typeface="Angsana New" pitchFamily="18" charset="-34"/>
                  <a:cs typeface="Angsana New" pitchFamily="18" charset="-34"/>
                </a:rPr>
                <a:t>GDP </a:t>
              </a:r>
              <a:r>
                <a:rPr lang="th-TH" sz="1800" dirty="0">
                  <a:latin typeface="Angsana New" pitchFamily="18" charset="-34"/>
                  <a:cs typeface="Angsana New" pitchFamily="18" charset="-34"/>
                </a:rPr>
                <a:t>4.5</a:t>
              </a:r>
              <a:r>
                <a:rPr lang="en-US" sz="1800" dirty="0">
                  <a:latin typeface="Angsana New" pitchFamily="18" charset="-34"/>
                  <a:cs typeface="Angsana New" pitchFamily="18" charset="-34"/>
                </a:rPr>
                <a:t>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90918" y="1071546"/>
            <a:ext cx="2000264" cy="1714512"/>
            <a:chOff x="3590918" y="1071546"/>
            <a:chExt cx="2000264" cy="1714512"/>
          </a:xfrm>
        </p:grpSpPr>
        <p:sp>
          <p:nvSpPr>
            <p:cNvPr id="7" name="Oval 6"/>
            <p:cNvSpPr/>
            <p:nvPr/>
          </p:nvSpPr>
          <p:spPr>
            <a:xfrm>
              <a:off x="3676643" y="1214422"/>
              <a:ext cx="1857388" cy="157163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57686" y="1071546"/>
              <a:ext cx="460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dirty="0"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)</a:t>
              </a:r>
              <a:endParaRPr lang="en-US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0918" y="1597871"/>
              <a:ext cx="2000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ภาคการค้า-การผลิต-บริการ</a:t>
              </a:r>
            </a:p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สถานประกอบการ 691,227 กิจการ มูลค่าการลงทุน 17.24 ล้านล้านบาท</a:t>
              </a:r>
              <a:endParaRPr lang="en-US" sz="16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15140" y="3071810"/>
            <a:ext cx="2000264" cy="1785950"/>
            <a:chOff x="7143768" y="3143248"/>
            <a:chExt cx="2000264" cy="1785950"/>
          </a:xfrm>
        </p:grpSpPr>
        <p:sp>
          <p:nvSpPr>
            <p:cNvPr id="10" name="Oval 9"/>
            <p:cNvSpPr/>
            <p:nvPr/>
          </p:nvSpPr>
          <p:spPr>
            <a:xfrm>
              <a:off x="7143768" y="3143248"/>
              <a:ext cx="2000232" cy="17859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68" y="3643314"/>
              <a:ext cx="20002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CONSUMPTION</a:t>
              </a:r>
            </a:p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สัดส่วน 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GDP </a:t>
              </a:r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51 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%</a:t>
              </a:r>
              <a:endParaRPr lang="th-TH" sz="1600" dirty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ประชากร 67.455 ล้านคน </a:t>
              </a:r>
              <a:br>
                <a:rPr lang="th-TH" sz="1600" dirty="0">
                  <a:latin typeface="Angsana New" pitchFamily="18" charset="-34"/>
                  <a:cs typeface="Angsana New" pitchFamily="18" charset="-34"/>
                </a:rPr>
              </a:br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เป็นคนสูงอายุ 14.72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85704" y="3202544"/>
              <a:ext cx="460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Angsana New" pitchFamily="18" charset="-34"/>
                  <a:cs typeface="Angsana New" pitchFamily="18" charset="-34"/>
                </a:rPr>
                <a:t>(</a:t>
              </a:r>
              <a:r>
                <a:rPr lang="en-US" dirty="0"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th-TH" dirty="0">
                  <a:latin typeface="Angsana New" pitchFamily="18" charset="-34"/>
                  <a:cs typeface="Angsana New" pitchFamily="18" charset="-34"/>
                </a:rPr>
                <a:t>)</a:t>
              </a:r>
              <a:endParaRPr lang="en-US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52792" y="4814012"/>
            <a:ext cx="2643206" cy="1758260"/>
            <a:chOff x="3352792" y="4814012"/>
            <a:chExt cx="2643206" cy="1758260"/>
          </a:xfrm>
        </p:grpSpPr>
        <p:sp>
          <p:nvSpPr>
            <p:cNvPr id="13" name="Oval 12"/>
            <p:cNvSpPr/>
            <p:nvPr/>
          </p:nvSpPr>
          <p:spPr>
            <a:xfrm>
              <a:off x="3738559" y="4857760"/>
              <a:ext cx="1857388" cy="17145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24362" y="4814012"/>
              <a:ext cx="460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>
                  <a:latin typeface="Angsana New" pitchFamily="18" charset="-34"/>
                  <a:cs typeface="Angsana New" pitchFamily="18" charset="-34"/>
                </a:rPr>
                <a:t>(4)</a:t>
              </a:r>
              <a:endParaRPr lang="en-US" dirty="0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52792" y="5242640"/>
              <a:ext cx="26432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GOVERNMENT EXPENSE</a:t>
              </a:r>
            </a:p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สัดส่วน 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GDP </a:t>
              </a:r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19.54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%</a:t>
              </a:r>
              <a:endParaRPr lang="th-TH" sz="1600" dirty="0">
                <a:latin typeface="Angsana New" pitchFamily="18" charset="-34"/>
                <a:cs typeface="Angsana New" pitchFamily="18" charset="-34"/>
              </a:endParaRPr>
            </a:p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งบรายจ่าย 2.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9</a:t>
              </a:r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 ล้านล้านบาท</a:t>
              </a:r>
            </a:p>
            <a:p>
              <a:pPr algn="ctr"/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งบลงทุน </a:t>
              </a:r>
              <a:r>
                <a:rPr lang="en-US" sz="1600" dirty="0">
                  <a:latin typeface="Angsana New" pitchFamily="18" charset="-34"/>
                  <a:cs typeface="Angsana New" pitchFamily="18" charset="-34"/>
                </a:rPr>
                <a:t>6.67</a:t>
              </a:r>
              <a:r>
                <a:rPr lang="th-TH" sz="1600" dirty="0">
                  <a:latin typeface="Angsana New" pitchFamily="18" charset="-34"/>
                  <a:cs typeface="Angsana New" pitchFamily="18" charset="-34"/>
                </a:rPr>
                <a:t> แสนล้านบาท</a:t>
              </a:r>
              <a:endParaRPr lang="en-US" sz="1600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3271828" y="3214686"/>
            <a:ext cx="2857519" cy="12858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EMPLOYMENT</a:t>
            </a:r>
          </a:p>
          <a:p>
            <a:pPr algn="ctr"/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การจ้างงาน 20.364 ล้านคน </a:t>
            </a:r>
            <a:b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มีผู้เสียภาษีจริง 2.577 ล้านคน</a:t>
            </a:r>
          </a:p>
          <a:p>
            <a:pPr algn="ctr"/>
            <a:r>
              <a:rPr lang="th-TH" sz="14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(นายจ้างนิติบุคคล 6.911 แสนกิจการ)</a:t>
            </a:r>
            <a:endParaRPr lang="en-US" sz="14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86037" y="2830551"/>
            <a:ext cx="4029104" cy="2035102"/>
            <a:chOff x="2686037" y="2830551"/>
            <a:chExt cx="4029104" cy="2035102"/>
          </a:xfrm>
        </p:grpSpPr>
        <p:sp>
          <p:nvSpPr>
            <p:cNvPr id="17" name="Left-Right Arrow 16"/>
            <p:cNvSpPr/>
            <p:nvPr/>
          </p:nvSpPr>
          <p:spPr>
            <a:xfrm>
              <a:off x="2686037" y="3714751"/>
              <a:ext cx="571504" cy="285752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6143637" y="3714751"/>
              <a:ext cx="571504" cy="285752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9" name="Left-Right Arrow 18"/>
            <p:cNvSpPr/>
            <p:nvPr/>
          </p:nvSpPr>
          <p:spPr>
            <a:xfrm rot="5558686">
              <a:off x="4476893" y="2905285"/>
              <a:ext cx="360410" cy="210942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20" name="Left-Right Arrow 19"/>
            <p:cNvSpPr/>
            <p:nvPr/>
          </p:nvSpPr>
          <p:spPr>
            <a:xfrm rot="5558686">
              <a:off x="4487672" y="4579977"/>
              <a:ext cx="360410" cy="210942"/>
            </a:xfrm>
            <a:prstGeom prst="left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72198" y="64172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ดร.ธนิต </a:t>
            </a:r>
            <a:r>
              <a:rPr lang="th-TH" sz="1800" dirty="0" err="1">
                <a:latin typeface="Angsana New" pitchFamily="18" charset="-34"/>
                <a:cs typeface="Angsana New" pitchFamily="18" charset="-34"/>
              </a:rPr>
              <a:t>โส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รัตน์ (2018)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>
          <a:xfrm>
            <a:off x="3124200" y="6564337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fld id="{8E76C451-4747-4D56-8448-2FD8301DCE68}" type="slidenum">
              <a:rPr lang="th-TH" smtClean="0">
                <a:solidFill>
                  <a:schemeClr val="tx1"/>
                </a:solidFill>
              </a:rPr>
              <a:pPr algn="ctr"/>
              <a:t>11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6130373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ngsana New" pitchFamily="18" charset="-34"/>
                <a:cs typeface="Angsana New" pitchFamily="18" charset="-34"/>
              </a:rPr>
              <a:t>GDP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ปี2560 ประมาณ 15.100 ล้านล้านบาท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มูลค่าส่งออกและนำเข้า 15.637 ล้านล้านบาท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57158" y="1643050"/>
          <a:ext cx="835821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th-TH" sz="2400" b="1" dirty="0"/>
              <a:t>การจ้างงานเฉพาะธุรกิจ-อุตสาหกรรม-บริการ</a:t>
            </a:r>
            <a:br>
              <a:rPr lang="th-TH" sz="2400" b="1" dirty="0"/>
            </a:br>
            <a:r>
              <a:rPr lang="th-TH" sz="2400" b="1" dirty="0"/>
              <a:t>จำนวนแรงงาน 20,364,400 คน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319153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cs typeface="+mj-cs"/>
              </a:rPr>
              <a:t>การผลิต 6.150 </a:t>
            </a:r>
            <a:r>
              <a:rPr lang="th-TH" sz="2000" dirty="0"/>
              <a:t>ล้าน</a:t>
            </a:r>
            <a:r>
              <a:rPr lang="th-TH" sz="2000" dirty="0">
                <a:cs typeface="+mj-cs"/>
              </a:rPr>
              <a:t>คน</a:t>
            </a:r>
            <a:endParaRPr lang="en-US" sz="2000" dirty="0"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643050"/>
            <a:ext cx="15716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th-TH" sz="1600" dirty="0">
                <a:cs typeface="+mj-cs"/>
              </a:rPr>
              <a:t>ข้อมูลข่าวสารและ</a:t>
            </a:r>
            <a:br>
              <a:rPr lang="th-TH" sz="1600" dirty="0">
                <a:cs typeface="+mj-cs"/>
              </a:rPr>
            </a:br>
            <a:r>
              <a:rPr lang="th-TH" sz="1600" dirty="0">
                <a:cs typeface="+mj-cs"/>
              </a:rPr>
              <a:t>การสื่อสาร 0.189 </a:t>
            </a:r>
            <a:r>
              <a:rPr lang="th-TH" sz="1600" dirty="0"/>
              <a:t>ล้าน</a:t>
            </a:r>
            <a:r>
              <a:rPr lang="th-TH" sz="1600" dirty="0">
                <a:cs typeface="+mj-cs"/>
              </a:rPr>
              <a:t>คน</a:t>
            </a:r>
            <a:endParaRPr lang="en-US" sz="1600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071546"/>
            <a:ext cx="178595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r>
              <a:rPr lang="th-TH" sz="1600" dirty="0">
                <a:cs typeface="+mj-cs"/>
              </a:rPr>
              <a:t>กิจกรรมทางการเงินและ</a:t>
            </a:r>
            <a:br>
              <a:rPr lang="th-TH" sz="1600" dirty="0">
                <a:cs typeface="+mj-cs"/>
              </a:rPr>
            </a:br>
            <a:r>
              <a:rPr lang="th-TH" sz="1600" dirty="0">
                <a:cs typeface="+mj-cs"/>
              </a:rPr>
              <a:t>การประกันภัย 0.494 </a:t>
            </a:r>
            <a:r>
              <a:rPr lang="th-TH" sz="1600" dirty="0"/>
              <a:t>ล้าน</a:t>
            </a:r>
            <a:r>
              <a:rPr lang="th-TH" sz="1600" dirty="0">
                <a:cs typeface="+mj-cs"/>
              </a:rPr>
              <a:t>คน</a:t>
            </a:r>
            <a:endParaRPr lang="en-US" sz="16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1304496"/>
            <a:ext cx="25003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th-TH" sz="1600" dirty="0">
                <a:cs typeface="+mj-cs"/>
              </a:rPr>
              <a:t>กิจกรรมอสังหาริมทรัพย์ 0.215 </a:t>
            </a:r>
            <a:r>
              <a:rPr lang="th-TH" sz="1600" dirty="0"/>
              <a:t>ล้าน</a:t>
            </a:r>
            <a:r>
              <a:rPr lang="th-TH" sz="1600" dirty="0">
                <a:cs typeface="+mj-cs"/>
              </a:rPr>
              <a:t>คน</a:t>
            </a:r>
            <a:endParaRPr lang="en-US" sz="1600" dirty="0">
              <a:cs typeface="+mj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57686" y="1643050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3636" y="1530952"/>
            <a:ext cx="20717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กิจ</a:t>
            </a:r>
            <a:r>
              <a:rPr lang="th-TH" sz="1400" dirty="0">
                <a:latin typeface="Angsana New" pitchFamily="18" charset="-34"/>
                <a:cs typeface="Angsana New" pitchFamily="18" charset="-34"/>
              </a:rPr>
              <a:t>กรรมการบริหาร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และการบริการสนับสนุน 0.580 </a:t>
            </a:r>
            <a:r>
              <a:rPr lang="th-TH" sz="1600" dirty="0"/>
              <a:t>ล้าน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คน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564337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6056817"/>
            <a:ext cx="20717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r>
              <a:rPr lang="th-TH" sz="1800" dirty="0">
                <a:latin typeface="Angsana New" pitchFamily="18" charset="-34"/>
                <a:cs typeface="Angsana New" pitchFamily="18" charset="-34"/>
              </a:rPr>
              <a:t>(หน่วย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ล้านคน)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FB2C4-BDA7-41AA-867B-4AF0E7A9E808}"/>
              </a:ext>
            </a:extLst>
          </p:cNvPr>
          <p:cNvSpPr txBox="1"/>
          <p:nvPr/>
        </p:nvSpPr>
        <p:spPr>
          <a:xfrm>
            <a:off x="395536" y="58581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แรงงานส่วนใหญ่อยู่ใน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คลัสเตอร์หลัก</a:t>
            </a:r>
          </a:p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สัดส่วนร้อยละ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92.08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18.752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ล.คน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85794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ตัวเลขการลงทุน (จริง) จากต่างประเทศของไทย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FDI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)</a:t>
            </a:r>
            <a:br>
              <a:rPr lang="th-TH" sz="2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เติบโตแบบลดน้อยถอยลงต่ำกว่าศักยภาพ</a:t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(5 ปีเทียบจากปี 2556 มูลค่าการลงทุนหายไปมูลค่า 1.1 ล้านล้านบาท)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2214555"/>
          <a:ext cx="7000924" cy="3857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9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00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988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มูลค่า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มูลค่า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934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297,941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494,519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288,337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161,286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26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224,314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305,253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77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466,070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111,699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6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70,392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308,220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6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2555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400,903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9454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 : </a:t>
            </a:r>
            <a:r>
              <a:rPr lang="th-TH" sz="1800" dirty="0" err="1">
                <a:latin typeface="Angsana New" pitchFamily="18" charset="-34"/>
                <a:cs typeface="Angsana New" pitchFamily="18" charset="-34"/>
              </a:rPr>
              <a:t>ธปท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2409" y="4914910"/>
            <a:ext cx="8286808" cy="137161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452409" y="1500174"/>
            <a:ext cx="8286808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gsana New" pitchFamily="18" charset="-34"/>
                <a:cs typeface="Angsana New" pitchFamily="18" charset="-34"/>
              </a:rPr>
              <a:t>WHY EEC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? </a:t>
            </a:r>
            <a:br>
              <a:rPr lang="th-TH" b="1" dirty="0"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latin typeface="Angsana New" pitchFamily="18" charset="-34"/>
                <a:cs typeface="Angsana New" pitchFamily="18" charset="-34"/>
              </a:rPr>
              <a:t>ทำไมจึงต้องมีเขตเศรษฐกิจพิเศษ...อีอีซี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71625"/>
            <a:ext cx="8229600" cy="7858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การลงทุน (</a:t>
            </a:r>
            <a:r>
              <a:rPr lang="en-US" sz="2200" b="1" dirty="0">
                <a:latin typeface="Angsana New" pitchFamily="18" charset="-34"/>
                <a:cs typeface="Angsana New" pitchFamily="18" charset="-34"/>
              </a:rPr>
              <a:t>FDI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) ของไทยช่วง 5 ปี ลดน้อยถอยลง 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เพราะขีดความสามารถการแข่งขันที่เปลี่ยน</a:t>
            </a:r>
            <a:br>
              <a:rPr lang="th-TH" sz="2200" dirty="0">
                <a:latin typeface="Angsana New" pitchFamily="18" charset="-34"/>
                <a:cs typeface="Angsana New" pitchFamily="18" charset="-34"/>
              </a:rPr>
            </a:br>
            <a:r>
              <a:rPr lang="th-TH" sz="2200" dirty="0">
                <a:latin typeface="Angsana New" pitchFamily="18" charset="-34"/>
                <a:cs typeface="Angsana New" pitchFamily="18" charset="-34"/>
              </a:rPr>
              <a:t>ไปจากอดีต</a:t>
            </a:r>
          </a:p>
          <a:p>
            <a:pPr marL="514350" indent="-514350">
              <a:buFont typeface="+mj-lt"/>
              <a:buAutoNum type="arabicPeriod"/>
            </a:pPr>
            <a:endParaRPr lang="th-TH" sz="2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2409" y="2595556"/>
            <a:ext cx="8286808" cy="1000132"/>
            <a:chOff x="452409" y="2557456"/>
            <a:chExt cx="8286808" cy="1000132"/>
          </a:xfrm>
        </p:grpSpPr>
        <p:sp>
          <p:nvSpPr>
            <p:cNvPr id="7" name="Rounded Rectangle 6"/>
            <p:cNvSpPr/>
            <p:nvPr/>
          </p:nvSpPr>
          <p:spPr>
            <a:xfrm>
              <a:off x="452409" y="2557456"/>
              <a:ext cx="8286808" cy="100013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66725" y="2714620"/>
              <a:ext cx="8229600" cy="7858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514350" indent="-514350">
                <a:buFont typeface="+mj-lt"/>
                <a:buAutoNum type="arabicPeriod" startAt="2"/>
              </a:pPr>
              <a:r>
                <a:rPr lang="th-TH" sz="2200" b="1" dirty="0">
                  <a:latin typeface="Angsana New" pitchFamily="18" charset="-34"/>
                  <a:cs typeface="Angsana New" pitchFamily="18" charset="-34"/>
                </a:rPr>
                <a:t>การส่งเสริมการลงทุนของไทยที่ผ่านมาไร้ทิศทาง </a:t>
              </a:r>
              <a:r>
                <a:rPr lang="th-TH" sz="2200" dirty="0">
                  <a:latin typeface="Angsana New" pitchFamily="18" charset="-34"/>
                  <a:cs typeface="Angsana New" pitchFamily="18" charset="-34"/>
                </a:rPr>
                <a:t>นิคมอุตสาหกรรมของไทยส่วนใหญ่มีอายุเกิน 20 ปี, การพัฒนาเขตเศรษฐกิจชายแดน 10 แห่งไม่มีจุดขาย</a:t>
              </a: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endPara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2409" y="3524252"/>
            <a:ext cx="8286808" cy="1328745"/>
            <a:chOff x="452409" y="3524252"/>
            <a:chExt cx="8286808" cy="1328745"/>
          </a:xfrm>
        </p:grpSpPr>
        <p:sp>
          <p:nvSpPr>
            <p:cNvPr id="8" name="Rounded Rectangle 7"/>
            <p:cNvSpPr/>
            <p:nvPr/>
          </p:nvSpPr>
          <p:spPr>
            <a:xfrm>
              <a:off x="452409" y="3681414"/>
              <a:ext cx="8286808" cy="117158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66725" y="3524252"/>
              <a:ext cx="8229600" cy="127159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514350" indent="-514350">
                <a:buFont typeface="+mj-lt"/>
                <a:buAutoNum type="arabicPeriod"/>
              </a:pPr>
              <a:endParaRPr lang="th-TH" sz="2000" dirty="0">
                <a:latin typeface="Angsana New" pitchFamily="18" charset="-34"/>
                <a:cs typeface="Angsana New" pitchFamily="18" charset="-34"/>
              </a:endParaRPr>
            </a:p>
            <a:p>
              <a:pPr marL="514350" indent="-514350">
                <a:buFont typeface="+mj-lt"/>
                <a:buAutoNum type="arabicPeriod" startAt="3"/>
              </a:pPr>
              <a:r>
                <a:rPr lang="th-TH" sz="2000" b="1" dirty="0">
                  <a:latin typeface="Angsana New" pitchFamily="18" charset="-34"/>
                  <a:cs typeface="Angsana New" pitchFamily="18" charset="-34"/>
                </a:rPr>
                <a:t>การเปลี่ยนแปลงของภูมิทัศน์การลงทุนใหม่ </a:t>
              </a:r>
              <a:r>
                <a:rPr lang="th-TH" sz="2000" dirty="0">
                  <a:latin typeface="Angsana New" pitchFamily="18" charset="-34"/>
                  <a:cs typeface="Angsana New" pitchFamily="18" charset="-34"/>
                </a:rPr>
                <a:t>การแข่งขันด้านการลงทุนในภูมิภาค </a:t>
              </a:r>
              <a:r>
                <a:rPr lang="en-US" sz="2000" dirty="0">
                  <a:latin typeface="Angsana New" pitchFamily="18" charset="-34"/>
                  <a:cs typeface="Angsana New" pitchFamily="18" charset="-34"/>
                </a:rPr>
                <a:t>AEC </a:t>
              </a:r>
              <a:r>
                <a:rPr lang="th-TH" sz="2000" dirty="0">
                  <a:latin typeface="Angsana New" pitchFamily="18" charset="-34"/>
                  <a:cs typeface="Angsana New" pitchFamily="18" charset="-34"/>
                </a:rPr>
                <a:t>มีความรุนแรง คู่แข่งสำคัญ เช่น เวียดนาม, อินโดนีเซีย, ฟิลิปปินส์ ตามมาด้วยกัมพูชาและ</a:t>
              </a:r>
              <a:r>
                <a:rPr lang="th-TH" sz="2000" dirty="0" err="1">
                  <a:latin typeface="Angsana New" pitchFamily="18" charset="-34"/>
                  <a:cs typeface="Angsana New" pitchFamily="18" charset="-34"/>
                </a:rPr>
                <a:t>เมียนมา</a:t>
              </a:r>
              <a:r>
                <a:rPr lang="th-TH" sz="2000" dirty="0">
                  <a:latin typeface="Angsana New" pitchFamily="18" charset="-34"/>
                  <a:cs typeface="Angsana New" pitchFamily="18" charset="-34"/>
                </a:rPr>
                <a:t> ทำให้นักลงทุนมีทางเลือกในการลงทุน</a:t>
              </a:r>
            </a:p>
            <a:p>
              <a:pPr marL="514350" indent="-514350">
                <a:buFont typeface="+mj-lt"/>
                <a:buAutoNum type="arabicPeriod" startAt="3"/>
              </a:pPr>
              <a:endParaRPr lang="th-TH" sz="1000" dirty="0">
                <a:latin typeface="Angsana New" pitchFamily="18" charset="-34"/>
                <a:cs typeface="Angsana New" pitchFamily="18" charset="-34"/>
              </a:endParaRPr>
            </a:p>
            <a:p>
              <a:pPr marL="514350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2"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66725" y="4857760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th-TH" sz="20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ประเทศเวียดนามประกาศตัวเป็นซิลิคอน</a:t>
            </a:r>
            <a:r>
              <a:rPr lang="th-TH" sz="2000" b="1" dirty="0" err="1">
                <a:latin typeface="Angsana New" pitchFamily="18" charset="-34"/>
                <a:cs typeface="Angsana New" pitchFamily="18" charset="-34"/>
              </a:rPr>
              <a:t>วัลเลย์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แห่งเอเชีย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โดยผลักตัวเองเป็นคู่แข่งขันที่แซงหน้าไทยด้วยทรัพยากร, โครงสร้างภาษี,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GSP, 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ทำเล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ที่ตั้ง, การพัฒนาโครงสร้างพื้นฐานและต้นทุนการผลิตที่ต่ำกว่าไทย รวมถึงแรงงานวัยทำงานและค่าจ้างที่ดึงดูดการลงทุน, ตลาดภายในประเทศที่แข็งแกร่ง</a:t>
            </a:r>
          </a:p>
          <a:p>
            <a:pPr marL="514350" indent="-514350">
              <a:buFont typeface="+mj-lt"/>
              <a:buAutoNum type="arabicPeriod" startAt="3"/>
            </a:pPr>
            <a:endParaRPr lang="th-TH" sz="1000" dirty="0">
              <a:latin typeface="Angsana New" pitchFamily="18" charset="-34"/>
              <a:cs typeface="Angsana New" pitchFamily="18" charset="-3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2050" name="Picture 2" descr="C:\Users\SEC02\Desktop\298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764704"/>
            <a:ext cx="5688632" cy="4968552"/>
          </a:xfrm>
          <a:prstGeom prst="rect">
            <a:avLst/>
          </a:prstGeom>
          <a:noFill/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F823A0-BE0A-4222-AD79-98FF198FF7B5}"/>
              </a:ext>
            </a:extLst>
          </p:cNvPr>
          <p:cNvSpPr/>
          <p:nvPr/>
        </p:nvSpPr>
        <p:spPr>
          <a:xfrm>
            <a:off x="5782420" y="764704"/>
            <a:ext cx="3182068" cy="4968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ทำไมต้องเป็น ฉะเชิงเทรา ระยอง ชลบุรี</a:t>
            </a:r>
          </a:p>
          <a:p>
            <a:endParaRPr lang="th-TH" sz="8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เป็นการลงทุนเชิงพื้นที่โดยรัฐบาลเป็นผู้นำ</a:t>
            </a:r>
          </a:p>
          <a:p>
            <a:pPr>
              <a:lnSpc>
                <a:spcPct val="150000"/>
              </a:lnSpc>
            </a:pPr>
            <a:endParaRPr lang="th-TH" sz="9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พื้นที่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EEC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ทำเลดีที่สุดด้านลงทุนของไทย สามารถเชื่อมโครงสร้างพื้นฐานมอเอตร์เวย์, รถไฟไฮสปีด</a:t>
            </a:r>
          </a:p>
          <a:p>
            <a:endParaRPr lang="th-TH" sz="12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แหลมฉบังเฟส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(รับตู้ได้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18.0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ล้าน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TEU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ท่าเรือน้ำลึกมาบตาพุด, สนามบินอู่ตะเภา เฟส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(รับผู้โดยสารได้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ล้านคน)</a:t>
            </a:r>
          </a:p>
          <a:p>
            <a:endParaRPr lang="th-TH" sz="10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การลงทุน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BOI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ร้อยละ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90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อยู่ในภาคตะวันออก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2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Industrial Estate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มีนิคมอุตสาหกรรมอยู่ใน </a:t>
            </a:r>
            <a:b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จังหวัด จำนวน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32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  คิดเป็นร้อยละ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54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ของนิคมอุตสาหกรรม </a:t>
            </a:r>
            <a:r>
              <a:rPr lang="en-US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59 </a:t>
            </a:r>
            <a:r>
              <a:rPr lang="th-TH" sz="180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แห่งทั่วประเทศ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2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gsana New" pitchFamily="18" charset="-34"/>
                <a:cs typeface="Angsana New" pitchFamily="18" charset="-34"/>
              </a:rPr>
              <a:t>EEC : NEW EASTERN SEABOARD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725801"/>
              </p:ext>
            </p:extLst>
          </p:nvPr>
        </p:nvGraphicFramePr>
        <p:xfrm>
          <a:off x="285720" y="1142984"/>
          <a:ext cx="835824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คาดว่าจะได้อะไรจาก อีอีซี</a:t>
            </a:r>
            <a:br>
              <a:rPr lang="th-TH" sz="2800" b="1" dirty="0">
                <a:latin typeface="Angsana New" pitchFamily="18" charset="-34"/>
                <a:cs typeface="Angsana New" pitchFamily="18" charset="-34"/>
              </a:rPr>
            </a:b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EEC : NEW HOPE..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??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614882"/>
          </a:xfrm>
          <a:solidFill>
            <a:schemeClr val="bg2"/>
          </a:solidFill>
        </p:spPr>
        <p:txBody>
          <a:bodyPr anchor="ctr" anchorCtr="0">
            <a:noAutofit/>
          </a:bodyPr>
          <a:lstStyle/>
          <a:p>
            <a:pPr marL="457200" indent="-457200" algn="thaiDist">
              <a:spcBef>
                <a:spcPts val="1200"/>
              </a:spcBef>
              <a:buAutoNum type="arabicPeriod"/>
            </a:pPr>
            <a:r>
              <a:rPr lang="en-US" sz="2200" b="1" dirty="0">
                <a:latin typeface="Angsana New" pitchFamily="18" charset="-34"/>
                <a:cs typeface="Angsana New" pitchFamily="18" charset="-34"/>
              </a:rPr>
              <a:t>NEW ECONOMIC ZONE </a:t>
            </a:r>
            <a:r>
              <a:rPr lang="th-TH" sz="2200" dirty="0">
                <a:cs typeface="+mj-cs"/>
              </a:rPr>
              <a:t>พื้นที่เศรษฐกิจใหม่ชายฝั่งทะเลตะวันออกเชื่อมโยงกทม. และปริมณฑลและเส้นทางรถไฟความเร็ว</a:t>
            </a:r>
          </a:p>
          <a:p>
            <a:pPr marL="457200" indent="-457200" algn="thaiDist">
              <a:spcBef>
                <a:spcPts val="1200"/>
              </a:spcBef>
              <a:buAutoNum type="arabicPeriod"/>
            </a:pPr>
            <a:r>
              <a:rPr lang="en-US" sz="2200" b="1" dirty="0">
                <a:latin typeface="Angsana New" pitchFamily="18" charset="-34"/>
                <a:cs typeface="Angsana New" pitchFamily="18" charset="-34"/>
              </a:rPr>
              <a:t>INDUSTRY</a:t>
            </a:r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 4.0 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การค้าอุตสาหกรรมสำหรับยุคหน้า, </a:t>
            </a:r>
            <a:r>
              <a:rPr lang="th-TH" sz="2200" dirty="0" err="1">
                <a:latin typeface="Angsana New" pitchFamily="18" charset="-34"/>
                <a:cs typeface="Angsana New" pitchFamily="18" charset="-34"/>
              </a:rPr>
              <a:t>อุตสาหกรรมโล</a:t>
            </a:r>
            <a:r>
              <a:rPr lang="th-TH" sz="2200" dirty="0">
                <a:latin typeface="Angsana New" pitchFamily="18" charset="-34"/>
                <a:cs typeface="Angsana New" pitchFamily="18" charset="-34"/>
              </a:rPr>
              <a:t>จิสติกส์และกระจายสินค้าทั้งระดับภูมิภาคและระดับโลก, ด้านท่องเที่ยวและบริการรวมทั้งเป็น </a:t>
            </a:r>
            <a:r>
              <a:rPr lang="en-US" sz="2200" dirty="0">
                <a:latin typeface="Angsana New" pitchFamily="18" charset="-34"/>
                <a:cs typeface="Angsana New" pitchFamily="18" charset="-34"/>
              </a:rPr>
              <a:t>E-COMMERCE DIGITAL HUB</a:t>
            </a:r>
            <a:endParaRPr lang="th-TH" sz="2200" dirty="0">
              <a:latin typeface="Angsana New" pitchFamily="18" charset="-34"/>
              <a:cs typeface="Angsana New" pitchFamily="18" charset="-34"/>
            </a:endParaRPr>
          </a:p>
          <a:p>
            <a:pPr marL="514350" indent="-514350" algn="thaiDist">
              <a:spcBef>
                <a:spcPts val="1200"/>
              </a:spcBef>
              <a:buAutoNum type="arabicPeriod"/>
            </a:pPr>
            <a:r>
              <a:rPr lang="en-US" sz="2200" b="1" dirty="0">
                <a:latin typeface="Angsana New" pitchFamily="18" charset="-34"/>
                <a:cs typeface="+mj-cs"/>
              </a:rPr>
              <a:t>NEW INVESTMENT </a:t>
            </a:r>
            <a:r>
              <a:rPr lang="en-US" sz="2200" dirty="0">
                <a:latin typeface="Angsana New" pitchFamily="18" charset="-34"/>
                <a:cs typeface="+mj-cs"/>
              </a:rPr>
              <a:t>(FDI) </a:t>
            </a:r>
            <a:r>
              <a:rPr lang="th-TH" sz="2200" dirty="0">
                <a:latin typeface="Angsana New" pitchFamily="18" charset="-34"/>
                <a:cs typeface="+mj-cs"/>
              </a:rPr>
              <a:t>ประเมินว่าการลงทุนจากต่างประเทศแต่ละปีจะไม่น้อยกว่า 4.5-5.0 แสนล้านบาทต่อปี โดยรัฐบาลคาดว่าจะสามารถดึงดูดการลงทุนได้มากกว่า 1.9 ล้านล้านบาท</a:t>
            </a:r>
          </a:p>
          <a:p>
            <a:pPr marL="514350" indent="-514350" algn="thaiDist">
              <a:spcBef>
                <a:spcPts val="1200"/>
              </a:spcBef>
              <a:buAutoNum type="arabicPeriod"/>
            </a:pPr>
            <a:r>
              <a:rPr lang="en-US" sz="2200" b="1" dirty="0">
                <a:latin typeface="Angsana New" pitchFamily="18" charset="-34"/>
                <a:cs typeface="+mj-cs"/>
              </a:rPr>
              <a:t>OCEAN PORT CITY</a:t>
            </a:r>
            <a:r>
              <a:rPr lang="en-US" sz="2200" dirty="0">
                <a:latin typeface="Angsana New" pitchFamily="18" charset="-34"/>
                <a:cs typeface="+mj-cs"/>
              </a:rPr>
              <a:t> </a:t>
            </a:r>
            <a:r>
              <a:rPr lang="th-TH" sz="2200" dirty="0">
                <a:latin typeface="Angsana New" pitchFamily="18" charset="-34"/>
                <a:cs typeface="+mj-cs"/>
              </a:rPr>
              <a:t>จะทำให้ภาคตะวันออกโดยเฉพาะชลบุรีกลายเป็นเมืองท่าทางทะเลของไทยคล้ายนคร</a:t>
            </a:r>
            <a:r>
              <a:rPr lang="th-TH" sz="2200" dirty="0" err="1">
                <a:latin typeface="Angsana New" pitchFamily="18" charset="-34"/>
                <a:cs typeface="+mj-cs"/>
              </a:rPr>
              <a:t>เซียง</a:t>
            </a:r>
            <a:r>
              <a:rPr lang="th-TH" sz="2200" dirty="0">
                <a:latin typeface="Angsana New" pitchFamily="18" charset="-34"/>
                <a:cs typeface="+mj-cs"/>
              </a:rPr>
              <a:t>ไฮ้, นคร</a:t>
            </a:r>
            <a:r>
              <a:rPr lang="th-TH" sz="2200" dirty="0" err="1">
                <a:latin typeface="Angsana New" pitchFamily="18" charset="-34"/>
                <a:cs typeface="+mj-cs"/>
              </a:rPr>
              <a:t>นิวยอร์ค</a:t>
            </a:r>
            <a:r>
              <a:rPr lang="th-TH" sz="2200" dirty="0">
                <a:latin typeface="Angsana New" pitchFamily="18" charset="-34"/>
                <a:cs typeface="+mj-cs"/>
              </a:rPr>
              <a:t>และนครโอ</a:t>
            </a:r>
            <a:r>
              <a:rPr lang="th-TH" sz="2200" dirty="0" err="1">
                <a:latin typeface="Angsana New" pitchFamily="18" charset="-34"/>
                <a:cs typeface="+mj-cs"/>
              </a:rPr>
              <a:t>ซาก้า</a:t>
            </a:r>
            <a:r>
              <a:rPr lang="th-TH" sz="2200" dirty="0">
                <a:latin typeface="Angsana New" pitchFamily="18" charset="-34"/>
                <a:cs typeface="+mj-cs"/>
              </a:rPr>
              <a:t> แต่ต้องมีการวางผังเมืองให้สอดคล้องกับเส้นทาง</a:t>
            </a:r>
            <a:br>
              <a:rPr lang="th-TH" sz="2200" dirty="0">
                <a:latin typeface="Angsana New" pitchFamily="18" charset="-34"/>
                <a:cs typeface="+mj-cs"/>
              </a:rPr>
            </a:br>
            <a:r>
              <a:rPr lang="th-TH" sz="2200" dirty="0">
                <a:latin typeface="Angsana New" pitchFamily="18" charset="-34"/>
                <a:cs typeface="+mj-cs"/>
              </a:rPr>
              <a:t>โลจิสติกส์ใหม่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214422"/>
            <a:ext cx="4443386" cy="4086254"/>
          </a:xfrm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marL="457200" indent="-457200" algn="thaiDist">
              <a:buAutoNum type="arabicPeriod" startAt="4"/>
            </a:pP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THAILAND : GLOBAL TOURISM HUB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จุดขายภาคตะวันออกคือการท่องเที่ยวทางทะเล ซึ่งมีความพร้อมทั้งท่าเรือระดับนานาชาติและสนามบิน รวมทั้งรถไฟความเร็วสูง </a:t>
            </a:r>
          </a:p>
          <a:p>
            <a:pPr marL="457200" indent="-457200" algn="thaiDist">
              <a:buNone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		ไทยปี 2560 เป็นประเทศมีรายได้ด้านท่องเที่ยวเป็นอันดับ 3 ของโลกและเป็นอันดับ 9 ของประเทศซึ่งมีนักท่องเที่ยวมาเยือนมากที่สุด ขณะเดียวกันไทยติด 1 ใน 10 ของนักท่องเที่ยวจีนที่มาแต่ละปีประมาณ 11-12 ล้านคน (ตัวเลขนักท่องเที่ยวปี 2561 จำนวน 38 ล้านคน มูลค่า 2.2 ล้านล้านบาท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1414"/>
            <a:ext cx="8229600" cy="92869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คาดว่าจะได้อะไรจาก อีอีซี (ต่อ)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4282" y="5072074"/>
            <a:ext cx="4357718" cy="150019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marR="0" lvl="0" indent="-342900" algn="thai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5.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NEW 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EMPLOYMENT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สร้างการจ้างงาน 100,000 ตำแหน่ง, สร้างฐานภาษีใหม่และการขยายตัวทางเศรษฐกิจปีละร้อยละ6.7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29124" y="6357958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SEC02\Desktop\736519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024314" cy="401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อีอีซี... คำตอบไม่ได้อยู่ที่ปริมาณการจ้างงาน</a:t>
            </a:r>
            <a:b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การจ้างงานของชลบุรี-ระยอง-ฉะเชิงเทรา สัดส่วนเพียงร้อยละ 6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571612"/>
            <a:ext cx="4071966" cy="74914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สถานประกอบการทั้งประเทศ จำนวน 442,040 กิจการ</a:t>
            </a:r>
          </a:p>
          <a:p>
            <a:pPr algn="ctr"/>
            <a:r>
              <a:rPr lang="th-TH" sz="1800" dirty="0">
                <a:latin typeface="Angsana New" pitchFamily="18" charset="-34"/>
                <a:cs typeface="Angsana New" pitchFamily="18" charset="-34"/>
              </a:rPr>
              <a:t>(ในระบบประกันสังคม)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71472" y="2714620"/>
          <a:ext cx="35719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85852" y="4143380"/>
            <a:ext cx="2521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Angsana New" pitchFamily="18" charset="-34"/>
                <a:cs typeface="Angsana New" pitchFamily="18" charset="-34"/>
              </a:rPr>
              <a:t>สถานประกอบการจังหวัดอื่นๆทั่วประเทศ </a:t>
            </a:r>
            <a:br>
              <a:rPr lang="th-TH" sz="1600" dirty="0">
                <a:latin typeface="Angsana New" pitchFamily="18" charset="-34"/>
                <a:cs typeface="Angsana New" pitchFamily="18" charset="-34"/>
              </a:rPr>
            </a:b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จำนวน 415,560 แห่ง  </a:t>
            </a:r>
            <a:r>
              <a:rPr lang="th-TH" sz="1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ร้อยละ 94.01 </a:t>
            </a:r>
            <a:br>
              <a:rPr lang="th-TH" sz="1600" dirty="0">
                <a:latin typeface="Angsana New" pitchFamily="18" charset="-34"/>
                <a:cs typeface="Angsana New" pitchFamily="18" charset="-34"/>
              </a:rPr>
            </a:br>
            <a:r>
              <a:rPr lang="th-TH" sz="1600" dirty="0">
                <a:latin typeface="Angsana New" pitchFamily="18" charset="-34"/>
                <a:cs typeface="Angsana New" pitchFamily="18" charset="-34"/>
              </a:rPr>
              <a:t>(ในระบบประกันสังคม)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2143902" y="2857497"/>
            <a:ext cx="213520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2013" y="2499892"/>
            <a:ext cx="344258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สถานประกอบการ 3 จังหวัดอีอีซี 26,490 แห่ง </a:t>
            </a:r>
            <a:r>
              <a:rPr lang="th-TH" sz="1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ร้อยละ 6.0</a:t>
            </a:r>
            <a:endParaRPr lang="en-US" sz="1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236303447"/>
              </p:ext>
            </p:extLst>
          </p:nvPr>
        </p:nvGraphicFramePr>
        <p:xfrm>
          <a:off x="4639401" y="2714620"/>
          <a:ext cx="450059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29322" y="428625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จำนวนแรงงานจังหวัดอื่นทั่วประเทศ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จำนวน 9,417,147 คน </a:t>
            </a:r>
            <a:r>
              <a:rPr lang="th-TH" sz="1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ร้อยละ 87.74</a:t>
            </a:r>
            <a:br>
              <a:rPr lang="th-TH" sz="1600" dirty="0">
                <a:latin typeface="Angsana New" pitchFamily="18" charset="-34"/>
                <a:cs typeface="Angsana New" pitchFamily="18" charset="-34"/>
              </a:rPr>
            </a:br>
            <a:r>
              <a:rPr lang="th-TH" sz="1600" dirty="0">
                <a:latin typeface="Angsana New" pitchFamily="18" charset="-34"/>
                <a:cs typeface="Angsana New" pitchFamily="18" charset="-34"/>
              </a:rPr>
              <a:t>(ในระบบประกันสังคม)</a:t>
            </a:r>
            <a:endParaRPr lang="en-US" sz="16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215074" y="300037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43504" y="2518942"/>
            <a:ext cx="364333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แรงงาน 3 จังหวัดอีอีซีจำนวน 1,316,351 คน </a:t>
            </a:r>
            <a:r>
              <a:rPr lang="th-TH" sz="1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ร้อยละ 12.26</a:t>
            </a:r>
            <a:endParaRPr lang="en-US" sz="1600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0298" y="5676744"/>
            <a:ext cx="532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u="sng" dirty="0">
                <a:latin typeface="Angsana New" pitchFamily="18" charset="-34"/>
                <a:cs typeface="Angsana New" pitchFamily="18" charset="-34"/>
              </a:rPr>
              <a:t>การสร้างงาน 100,000 ตำแหน่ง (5ปี)</a:t>
            </a: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คิดเป็นสัดส่วนแรงงานทั้งประเทศ     ร้อยละ 0.49 (นอกภาคการเกษตร)</a:t>
            </a:r>
          </a:p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คิดเป็นสัดส่วนการจ้างงานใหม่/ปี      ร้อยละ 3.08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57752" y="1571612"/>
            <a:ext cx="3786214" cy="785818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จำนวนแรงงาน (ม.33) จำนวน 10,733,496 คน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SEC02\Desktop\1524622792726.jpg"/>
          <p:cNvPicPr>
            <a:picLocks noChangeAspect="1" noChangeArrowheads="1"/>
          </p:cNvPicPr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271432" y="638156"/>
            <a:ext cx="862180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51"/>
            <a:ext cx="8229600" cy="98108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200" b="1" dirty="0">
                <a:cs typeface="+mj-cs"/>
              </a:rPr>
              <a:t>ตารางเปรียบเทียบ </a:t>
            </a:r>
            <a:br>
              <a:rPr lang="th-TH" sz="2200" b="1" dirty="0">
                <a:cs typeface="+mj-cs"/>
              </a:rPr>
            </a:br>
            <a:r>
              <a:rPr lang="th-TH" sz="2200" b="1" dirty="0">
                <a:cs typeface="+mj-cs"/>
              </a:rPr>
              <a:t>จำนวนสถานประกอบการและแรงงานของ 3 จังหวัดอีอีซีกับทั่วประเทศ</a:t>
            </a:r>
            <a:br>
              <a:rPr lang="th-TH" sz="2400" b="1" dirty="0">
                <a:cs typeface="+mj-cs"/>
              </a:rPr>
            </a:br>
            <a:r>
              <a:rPr lang="th-TH" sz="1800" dirty="0">
                <a:cs typeface="+mj-cs"/>
              </a:rPr>
              <a:t>(สำนักงานประกันสังคม)</a:t>
            </a:r>
            <a:endParaRPr lang="th-TH" sz="2400" dirty="0"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285860"/>
          <a:ext cx="8072496" cy="25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849">
                <a:tc>
                  <a:txBody>
                    <a:bodyPr/>
                    <a:lstStyle/>
                    <a:p>
                      <a:pPr algn="ctr"/>
                      <a:endParaRPr lang="th-TH" sz="2400" b="1" kern="1200" dirty="0">
                        <a:solidFill>
                          <a:schemeClr val="lt1"/>
                        </a:solidFill>
                        <a:latin typeface="Angsana New" pitchFamily="18" charset="-34"/>
                        <a:ea typeface="+mn-ea"/>
                        <a:cs typeface="Angsana New" pitchFamily="18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สถานประกอบการ (กิจการ)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จำนวนแรงงาน</a:t>
                      </a: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 (คน)</a:t>
                      </a:r>
                    </a:p>
                    <a:p>
                      <a:pPr algn="ctr"/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ประกันสังคม ม.33</a:t>
                      </a:r>
                      <a:endParaRPr lang="th-TH" sz="20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ngsana New" pitchFamily="18" charset="-34"/>
                          <a:cs typeface="Angsana New" pitchFamily="18" charset="-34"/>
                        </a:rPr>
                        <a:t>GPP/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ประชากร</a:t>
                      </a:r>
                      <a:r>
                        <a:rPr lang="th-TH" sz="2000" baseline="0" dirty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dirty="0">
                          <a:latin typeface="Angsana New" pitchFamily="18" charset="-34"/>
                          <a:cs typeface="Angsana New" pitchFamily="18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0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ชลบุรี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13,367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698,809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516,569 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0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ระยอง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8,744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401,551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1,031,625 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0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ฉะเชิงเทรา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4,379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215,991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419,153 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08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26,490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1,316,351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655,782 </a:t>
                      </a:r>
                      <a:r>
                        <a:rPr lang="th-TH" sz="1600" b="0" dirty="0">
                          <a:latin typeface="Angsana New" pitchFamily="18" charset="-34"/>
                          <a:cs typeface="Angsana New" pitchFamily="18" charset="-34"/>
                        </a:rPr>
                        <a:t>(เฉลี่ย 3 จังหวัด)</a:t>
                      </a:r>
                      <a:endParaRPr lang="th-TH" sz="1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0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สัดส่วน </a:t>
                      </a: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6.0</a:t>
                      </a:r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ngsana New" pitchFamily="18" charset="-34"/>
                          <a:cs typeface="Angsana New" pitchFamily="18" charset="-34"/>
                        </a:rPr>
                        <a:t>12.26%</a:t>
                      </a:r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71472" y="4214818"/>
          <a:ext cx="8143932" cy="158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97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กทม.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148,825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3,710,256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539,066 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321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ปริมณฑล</a:t>
                      </a:r>
                      <a:r>
                        <a:rPr lang="th-TH" sz="1800" b="1" baseline="0" dirty="0">
                          <a:latin typeface="Angsana New" pitchFamily="18" charset="-34"/>
                          <a:cs typeface="Angsana New" pitchFamily="18" charset="-34"/>
                        </a:rPr>
                        <a:t> 5 จังหวัด</a:t>
                      </a:r>
                      <a:endParaRPr lang="th-TH" sz="1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62,145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2,092,907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358,067 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77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จังหวัดอื่นๆ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204,560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3,613,982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Angsana New" pitchFamily="18" charset="-34"/>
                          <a:cs typeface="Angsana New" pitchFamily="18" charset="-34"/>
                        </a:rPr>
                        <a:t>134,149 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415,550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9,417,145 คน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Angsana New" pitchFamily="18" charset="-34"/>
                          <a:cs typeface="Angsana New" pitchFamily="18" charset="-34"/>
                        </a:rPr>
                        <a:t>167,342.2  บาท </a:t>
                      </a:r>
                      <a:r>
                        <a:rPr lang="th-TH" sz="1400" b="0" dirty="0">
                          <a:latin typeface="Angsana New" pitchFamily="18" charset="-34"/>
                          <a:cs typeface="Angsana New" pitchFamily="18" charset="-34"/>
                        </a:rPr>
                        <a:t>(เฉลี่ยทั่วประเทศ)</a:t>
                      </a:r>
                      <a:endParaRPr lang="th-TH" sz="1800" b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1334143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จังหวัดอีอีซี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834473"/>
            <a:ext cx="3500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Angsana New" pitchFamily="18" charset="-34"/>
                <a:cs typeface="Angsana New" pitchFamily="18" charset="-34"/>
              </a:rPr>
              <a:t>กทม. – ปริมณฑล และจังหวัดอื่นๆ</a:t>
            </a:r>
            <a:endParaRPr lang="th-TH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86644" y="100010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กันยายน 2560</a:t>
            </a:r>
            <a:endParaRPr lang="th-TH" sz="1600" dirty="0"/>
          </a:p>
        </p:txBody>
      </p:sp>
      <p:sp>
        <p:nvSpPr>
          <p:cNvPr id="13" name="Rectangle 12"/>
          <p:cNvSpPr/>
          <p:nvPr/>
        </p:nvSpPr>
        <p:spPr>
          <a:xfrm>
            <a:off x="571472" y="5929330"/>
            <a:ext cx="1785950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รวมทั่วประเทศ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7434" y="5929330"/>
            <a:ext cx="2114565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442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040 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(กิจการ)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4876" y="5929330"/>
            <a:ext cx="192882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10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733,496 คน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86578" y="5929330"/>
            <a:ext cx="192882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215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454 บาท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(เฉลี่ย)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14678" y="6500834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</a:rPr>
              <a:t>การลงทุนในอีอีซีไม่ตอบโจทย์การจ้างงานใหม่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4043362" cy="53578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thaiDist"/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สัดส่วนสถานประกอบการของจังหวัดอีอีซีมีเพียง 6.0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เมื่อเทียบกับทั่วประเทศ</a:t>
            </a:r>
          </a:p>
          <a:p>
            <a:pPr algn="thaiDist"/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สัดส่วนการจ้างงานมีเพียง 12.26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เมื่อเทียบกับทั่วประเทศ</a:t>
            </a: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การจ้างงานเพิ่ม 1.0 แสนตำแหน่ง ใน 5 ปี</a:t>
            </a:r>
            <a:br>
              <a:rPr lang="th-TH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มีสัดส่วนต่อการจ้างงานใหม่ (ต่อปี) </a:t>
            </a:r>
            <a:br>
              <a:rPr lang="th-TH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ทั่วประเทศเพียง 3.08</a:t>
            </a:r>
            <a:r>
              <a:rPr lang="en-US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algn="thaiDist"/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การจ้างงานของประเทศร้อยละ 87.74 กระจายอยู่ในจังหวัดต่างๆทั่วประเทศ</a:t>
            </a:r>
          </a:p>
          <a:p>
            <a:pPr algn="thaiDist"/>
            <a:r>
              <a:rPr lang="th-TH" sz="24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การกระจายรายได้อีอีซี 3 จังหวัดมีรายได้ต่อประชากรสูง4.89เท่า ของรายได้เฉลี่ยจังหวัดอื่น  (ไม่รวมกทม.และปริมณฑล)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286776" y="6357958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C:\Users\SEC02\Desktop\82622-1021x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643446"/>
            <a:ext cx="3643338" cy="199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L:\TNT\เลขา\e-conthai\Power Point\ประชุมสามัญประจำปี\90698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92909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EC02\Desktop\1a6c62b9-7519-492d-873d-36abb828af64_16x9_600x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357694"/>
            <a:ext cx="2500298" cy="140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SEC02\Desktop\mSQWlZdCq5b6ZLkripCgEs1KmtLBGXS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000372"/>
            <a:ext cx="266701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SEC02\Desktop\kt30-5_fqh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00372"/>
            <a:ext cx="2214546" cy="138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0430" y="6492899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9700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3"/>
            <a:ext cx="8229600" cy="1928825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เป้าหมายที่แท้จริงของการพัฒนา  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EEC  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ไม่ควรวัดจากเพียงยอดลงทุนที่ได้รับ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หรือจำนวนบริษัทชั้นนำระดับโลกที่มาลงทุน  แต่ควรวัดจากความสามารถเทคโนโลยีของประเทศ และทักษะของแรงงานไทยที่เพิ่มขึ้น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ความท้าทายการพัฒนารถไฟความเร็วสูงเชื่อม 3 สนามบิน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คือ ดอนเมือง สุวรรณภูมิ และอู่ตะเภาก็มีความเสี่ยงสูงและต้องใช้เวลานานกว่าจะคุ้มทุน 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ความท้าทายและเป้าหมายที่แท้จริงในการพัฒนา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EEC</a:t>
            </a:r>
            <a:br>
              <a:rPr lang="en-US" sz="3600" b="1" dirty="0"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(TDRI)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3571876"/>
            <a:ext cx="8229600" cy="30003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ถอดบทเรียนในอดีต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การดึงดูดการลงทุนจากต่างชาติ โดยไม่ได้สร้างความสามารถทางเทคโนโลยีของตัวเอง และไม่ยกระดับทักษะของแรงงานไทย จะไม่เพียงพอที่จะทำให้ไทยกลายเป็นประเทศรายได้สูง  ประสบการณ์ของประเทศต่างๆ ในโลกก็ชี้ว่า ไม่มีประเทศใดที่สามารถหลุดพ้นจากกับดักประเทศรายได้ปานกลางลำพังด้วยการลงทุนจากต่างชาติได้เลย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การปฏิรูปกฎระเบียบและการบริการภาครัฐที่จะตามมา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และการสร้างความเข้มแข็งของชุมชนในระยะยาว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ความต่อเนื่องของนโยบายการลงทุน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การลงทุนในโครงสร้างพื้นฐานขนาดใหญ่ใช้เงินจำนวนมาก หลังเลือกตั้งหากมีการเปลี่ยนรัฐบาลอาจมีการเปลี่ยนแปลง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61" y="125760"/>
            <a:ext cx="8229600" cy="11430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EEC 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ควรเริ่มจากการตั้งเป้าหมายที่เหมาะสม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2894" y="6492899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90303560"/>
              </p:ext>
            </p:extLst>
          </p:nvPr>
        </p:nvGraphicFramePr>
        <p:xfrm>
          <a:off x="1285852" y="1357298"/>
          <a:ext cx="757242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ท่าทีของนักลงทุนชาวต่างชาติต่อการลงทุนใน 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EEC</a:t>
            </a:r>
            <a:br>
              <a:rPr lang="en-US" sz="2800" dirty="0">
                <a:latin typeface="Angsana New" pitchFamily="18" charset="-34"/>
                <a:cs typeface="Angsana New" pitchFamily="18" charset="-34"/>
              </a:rPr>
            </a:b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รัฐบาลคาดว่าจะสามารถดึงดูดการลงทุนได้มากกว่า </a:t>
            </a:r>
            <a:r>
              <a:rPr lang="en-US" sz="2000" b="1" dirty="0">
                <a:latin typeface="Angsana New" pitchFamily="18" charset="-34"/>
                <a:cs typeface="Angsana New" pitchFamily="18" charset="-34"/>
              </a:rPr>
              <a:t>1.9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 ล้านล้านบาทจากภาคเอกชน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โดยเฉพาะอย่างยิ่ง อุตสาหกรรมเป้าหมาย </a:t>
            </a:r>
          </a:p>
          <a:p>
            <a:pPr algn="thaiDist"/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บริษัทผู้ผลิตรถยนต์รายใหญ่อย่าง โตโยต้า นิสสัน และ </a:t>
            </a:r>
            <a:r>
              <a:rPr lang="en-US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BMW</a:t>
            </a:r>
            <a:r>
              <a:rPr lang="th-TH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ต่างแสดงความสนใจในการลงทุนเพิ่ม เพียงยังรอความชัดเจนของนโยบายการสนับสนุนการผลิตรถยนต์ที่ขับเคลื่อนด้วยพลังงานไฟฟ้า (</a:t>
            </a:r>
            <a:r>
              <a:rPr lang="en-US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EV) </a:t>
            </a:r>
            <a:r>
              <a:rPr lang="th-TH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กำลังอยู่ในขั้นตอนพิจารณาของคณะรัฐมนตรี</a:t>
            </a:r>
            <a:endParaRPr lang="en-US" sz="2000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นักลงทุนญี่ปุ่นมีความมั่นใจและมีแผนการลงทุนเพิ่มในไทยมากขึ้น 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โดยบริษัท 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ซู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มิโตโม่ อิเล็กทรอนิกส์ วิ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นเทค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(ไทยแลนด์) จำกัด เตรียมจัดตั้งสาขาและศูนย์ฝึกอบรมบุคลากรผู้เชี่ยวชาญด้านอิเล็กทรอนิกส์ (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Technical Learning Academy)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ในพื้นที่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EEC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ด้วยงบลงทุน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150-200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 ล้านบาท คาดว่าจะแล้วเสร็จในปี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2018</a:t>
            </a:r>
          </a:p>
          <a:p>
            <a:pPr algn="thaiDist"/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อาลีบาบา กรุ๊ป โฮ</a:t>
            </a:r>
            <a:r>
              <a:rPr lang="th-TH" sz="20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ลดิ้ง</a:t>
            </a: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บริษัท </a:t>
            </a:r>
            <a:r>
              <a:rPr lang="en-US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e-Commerce </a:t>
            </a:r>
            <a:r>
              <a:rPr lang="th-TH" sz="2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ยักษ์ใหญ่จากจีน </a:t>
            </a:r>
            <a:r>
              <a:rPr lang="th-TH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ได้ลงนามในข้อตกลงกับรัฐบาลไทย 4 ฉบับในปลายเดือนเมษายน 2561 ลงทุน 1.1 หมื่นล้านบาท สร้าง </a:t>
            </a:r>
            <a:r>
              <a:rPr lang="en-US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Smart Digital Hub </a:t>
            </a:r>
            <a:r>
              <a:rPr lang="th-TH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ศูนย์กระจายสินค้าอี-คอม</a:t>
            </a:r>
            <a:r>
              <a:rPr lang="th-TH" sz="2000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เมิรซ์</a:t>
            </a:r>
            <a:r>
              <a:rPr lang="th-TH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ที่ใหญ่ที่สุดในภูมิภาค ให้แล้วเสร็จภายในปี </a:t>
            </a:r>
            <a:r>
              <a:rPr lang="en-US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2019</a:t>
            </a:r>
            <a:r>
              <a:rPr lang="th-TH" sz="2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thaiDist"/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การบินไทยได้บรรลุข้อตกลงเบื้องต้นกับ</a:t>
            </a:r>
            <a:r>
              <a:rPr lang="th-TH" sz="2000" b="1" dirty="0" err="1">
                <a:latin typeface="Angsana New" pitchFamily="18" charset="-34"/>
                <a:cs typeface="Angsana New" pitchFamily="18" charset="-34"/>
              </a:rPr>
              <a:t>แอร์</a:t>
            </a:r>
            <a:r>
              <a:rPr lang="th-TH" sz="2000" b="1" dirty="0">
                <a:latin typeface="Angsana New" pitchFamily="18" charset="-34"/>
                <a:cs typeface="Angsana New" pitchFamily="18" charset="-34"/>
              </a:rPr>
              <a:t>บัสในข้อตกลงความร่วมมือ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โครงการพัฒนาศูนย์ซ่อมบำรุงอากาศยาน (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TG MRO Complex Development)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โดยเลือกไทยเป็นหนึ่งในศูนย์ซ่อมบำรุง 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(MRO Campus) 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ด้วยความเหมาะสมเรื่องที่ตั้งและความเชื่อมั่นที่มีต่อนโยบายเศรษฐกิจไทย 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ระเบียงเศรษฐกิจอีอีซี...กับความเห็นต่าง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(1)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Public Review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ขาดการศึกษาและผลกระทบที่ชัดเจน </a:t>
            </a:r>
          </a:p>
          <a:p>
            <a:pPr marL="541338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หลายประเด็นของ พ.ร.บ อีอีซีไม่เหมาะสม, ขาดการรับฟังความคิดเห็นคนในพื้นที่, อาจมีผลกระทบต่อทรัพยากรธรรมชาติ, ขาดการประเมินสิ่งแวดล้อมและผลกระทบต่อสุขอนามัย ฯลฯ (ที่มา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กลุ่ม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EEC. WATCH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และเครือข่ายประชาชนคนภาคตะวันออก)</a:t>
            </a:r>
          </a:p>
          <a:p>
            <a:pPr marL="514350" indent="-514350">
              <a:buAutoNum type="arabicPeriod" startAt="2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SME Connectivity 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ขาดการสร้างความสามารถที่เข้มแข็งของธุรกิจไทยในระยะยาว</a:t>
            </a:r>
          </a:p>
          <a:p>
            <a:pPr marL="514350" indent="-514350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้าหมายของอีอีซีไม่ควรวัดเพียงยอดเงินลงทุนหรือจำนวนบริษัทชั้นนำของโลกที่จะมาลงทุนแต่ต้องพัฒนาทักษะ, สร้างขีดความสามารถของธุรกิจ-อุตสาหกรรมไทยและความเข็มแข็งของ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SME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และธุรกิจระดับชุมชน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marL="514350" indent="-514350" algn="thaiDist">
              <a:buAutoNum type="arabicPeriod" startAt="3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National Interest :</a:t>
            </a:r>
            <a:r>
              <a:rPr lang="en-US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ผลประโยชน์ของชาติอยู่ตรงไหน</a:t>
            </a:r>
          </a:p>
          <a:p>
            <a:pPr marL="514350" indent="-514350" algn="thaiDist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เป็นครั้งแรกที่รัฐบาลลงทุนในโครงสร้างพื้นฐานสูงถึง 1.66 ล้านล้านบาทถูกมองว่าอาจไม่คุ้มทุนในเชิงพาณิชย์และให้สิทธิประโยชน์สูงสุดแต่ใช้แรงงานน้อย, ยกเว้นภาษีนิติบุคคลสูงสุด 15 ปี, การรวบรัดศึกษาผลกระทบสิ่งแวดล้อม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EIA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เสร็จภายใน 1 ปี</a:t>
            </a:r>
          </a:p>
          <a:p>
            <a:pPr marL="514350" indent="-514350" algn="thaiDist">
              <a:buAutoNum type="arabicPeriod" startAt="4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Return of an Investment 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มาตรการดึงดูดนักลงทุนมีต้นทุนสูง</a:t>
            </a:r>
          </a:p>
          <a:p>
            <a:pPr marL="514350" indent="-514350" algn="thaiDist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การยกเว้นภาษีต่างๆ สิทธิประโยชน์แบบ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TAILOR MADE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การจ้างงานที่ต่ำมีสัดส่วนการจ้างงานใหม่เพียงร้อยละ 3.07 ต่อปี, การดึงดูดทุนจากบริษัทระดับโลกไม่ได้สร้างความสามารถทางเทคโนโลยีของตนเองไทยจะไม่พ้นกับดักประเทศรายได้ปานกลางระดับสูง (ที่มา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: TDRI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ระเบียงเศรษฐกิจอีอีซี...กับความเห็นต่าง</a:t>
            </a:r>
            <a:r>
              <a:rPr lang="en-US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(2)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ระเบียงเศรษฐกิจอีอีซี...กับความเห็นต่าง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(3)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Income Overlap 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ช่องว่างของความเหลื่อมล้ำเชิงพื้นที่สูงขึ้น</a:t>
            </a:r>
          </a:p>
          <a:p>
            <a:pPr marL="514350" indent="-514350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โครงการพัฒนาเศรษฐกิจพิเศษ 3 จังหวัดภาคตะวันออกซึ่งมีรายได้ติด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TOP5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ของประเทศมีรายได้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GPP/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ประชากรสูงถึง 4.89 เท่า เมื่อเทียบกับจังหวัดอื่นๆ ไม่รวมกทม.และปริมณฑล </a:t>
            </a:r>
            <a:br>
              <a:rPr lang="th-TH" sz="2400" dirty="0">
                <a:latin typeface="Angsana New" pitchFamily="18" charset="-34"/>
                <a:cs typeface="Angsana New" pitchFamily="18" charset="-34"/>
              </a:rPr>
            </a:b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จะยิ่งเพิ่มช่องว่างของรายได้ให้สูงมากยิ่งขึ้น</a:t>
            </a:r>
          </a:p>
          <a:p>
            <a:pPr marL="514350" indent="-514350">
              <a:buAutoNum type="arabicPeriod" startAt="6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Community Benefit 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ชุมชนในพื้นที่ได้อะไรจากการพัฒนา</a:t>
            </a:r>
          </a:p>
          <a:p>
            <a:pPr marL="514350" indent="-514350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การลงทุนมาจากต่างชาติและนักลงทุนนอกพื้นที่ ถึงแม้ทำให้รายได้เฉลี่ยต่อประชากร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GPP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Per Capital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 มีสูงขึ้นแต่ประชาชนในพื้นที่กลับได้ผลประโยชน์เพียงไม่มาก แต่ต้องแบกรับปัญหาต่างๆ เช่น ค่าครองชีพที่สูง, มลพิษทั้งจากของเสียและมลพิษจากการจราจร รวมทั้งผลกระทบต่างๆที่จะตามมา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ระเบียงเศรษฐกิจอีอีซี...กับความเห็นต่าง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(3)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762125"/>
            <a:ext cx="8229600" cy="4525963"/>
          </a:xfrm>
          <a:solidFill>
            <a:schemeClr val="bg2"/>
          </a:solidFill>
        </p:spPr>
        <p:txBody>
          <a:bodyPr anchor="ctr" anchorCtr="0">
            <a:noAutofit/>
          </a:bodyPr>
          <a:lstStyle/>
          <a:p>
            <a:pPr marL="514350" indent="-514350">
              <a:buAutoNum type="arabicPeriod" startAt="7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Environment Contribute 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การให้ชุมชนมีส่วนร่วมและมาตรการคุ้มครองสิ่งแวดล้อม, นิเวศน์ด้านการท่องเที่ยวและผลกระทบต่างๆ</a:t>
            </a:r>
          </a:p>
          <a:p>
            <a:pPr marL="514350" indent="-514350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ำเป็นที่จะต้องให้ชุมชนในพื้นที่มีส่วนร่วมในการเรียนรู้-การเข้าถึงข้อมูลต่างๆที่มีผลต่อสาธารณะและการมีส่วนร่วม-ประเมินผลกระทบที่จะตาม ทั้งด้านสิ่งแวดล้อม, ระบบนิเวศน์ด้านการท่องเที่ยว, ด้านสุขภาพและผลกระทบต่างๆที่อาจมีผลต่อชุมชน เพื่อหลีกเลี่ยงปัญหาที่เคยเกิดขึ้นในอดีตจากโครงการพัฒนาอีสเทิร์นซีบอร์ด</a:t>
            </a:r>
          </a:p>
          <a:p>
            <a:pPr marL="514350" indent="-514350">
              <a:buAutoNum type="arabicPeriod" startAt="8"/>
            </a:pP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Over Privilege : </a:t>
            </a:r>
            <a:r>
              <a:rPr lang="th-TH" sz="2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สิทธิการเช่าที่ดิน 99 ปีอาจยาวเกินไป</a:t>
            </a:r>
          </a:p>
          <a:p>
            <a:pPr marL="514350" indent="-514350"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ถึงแม้ พ.ร.บ. อีอีซีระบุว่า 50 ปี และสามารถขยายต่อได้อีก 49 ปี (แต่กฎหมายส่งเสริมการลงทุนและการเช่าอสังหาริมทรัพย์ต่างก็มีช่องว่างอยู่แล้ว)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2925" y="427038"/>
            <a:ext cx="8229600" cy="11430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ระเบียงเศรษฐกิจอีอีซี...กับความเห็นต่าง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EC02\Desktop\logistics-3125131_960_7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393" y="2000240"/>
            <a:ext cx="3856607" cy="25717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92869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EEC…MOVING FORWARD </a:t>
            </a:r>
            <a:br>
              <a:rPr lang="en-US" sz="2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เดินหน้าระเบียงเศรษฐกิจพิเศษภาคตะวันออก...แต่ต้องตอบโจทย์</a:t>
            </a:r>
            <a:endParaRPr lang="en-US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9" y="1944192"/>
            <a:ext cx="52864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Font typeface="Arial" pitchFamily="34" charset="0"/>
              <a:buChar char="•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เป็นการลงทุนครั้งประวัติศาสตร์ของไทยใช้เงินมากที่สุด</a:t>
            </a:r>
            <a:endParaRPr lang="th-TH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57159" y="2587134"/>
            <a:ext cx="52864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Font typeface="Arial" pitchFamily="34" charset="0"/>
              <a:buChar char="•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ความคุ้มค่าเชิงพาณิชย์....ความเสี่ยงและประเมินผลกระทบทุกมิติ</a:t>
            </a:r>
            <a:endParaRPr lang="th-TH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357159" y="3230076"/>
            <a:ext cx="528641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Font typeface="Arial" pitchFamily="34" charset="0"/>
              <a:buChar char="•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เป็นอวตารของอิสเทิร์นซีบอร์ด ความเหลื่อมล้ำ....ภาคอื่นๆ-จังหวัดอื่นๆจะได้อะไร</a:t>
            </a:r>
            <a:endParaRPr lang="th-TH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57159" y="4015894"/>
            <a:ext cx="52864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Font typeface="Arial" pitchFamily="34" charset="0"/>
              <a:buChar char="•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โอกาสของธุรกิจไทย-เอสเอ็มอี.....อยู่ตรงไหนและจะเข้าถึงได้อย่างไร</a:t>
            </a:r>
            <a:endParaRPr lang="th-TH" sz="2000" dirty="0"/>
          </a:p>
        </p:txBody>
      </p:sp>
      <p:pic>
        <p:nvPicPr>
          <p:cNvPr id="4100" name="Picture 4" descr="C:\Users\SEC02\Desktop\banner-1.jpg"/>
          <p:cNvPicPr>
            <a:picLocks noChangeAspect="1" noChangeArrowheads="1"/>
          </p:cNvPicPr>
          <p:nvPr/>
        </p:nvPicPr>
        <p:blipFill>
          <a:blip r:embed="rId3" cstate="print"/>
          <a:srcRect l="8594" t="29348" r="9374" b="7064"/>
          <a:stretch>
            <a:fillRect/>
          </a:stretch>
        </p:blipFill>
        <p:spPr bwMode="auto">
          <a:xfrm>
            <a:off x="-1" y="5072074"/>
            <a:ext cx="9144001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357159" y="4658836"/>
            <a:ext cx="528641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Font typeface="Arial" pitchFamily="34" charset="0"/>
              <a:buChar char="•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อีอีซี.....ยกระดับประเทศให้มีรายได้สูงแต่ต้องกระจายไม่ใช่กระจุกเฉพาะทุนใหญ่และทุนต่างชาติ</a:t>
            </a:r>
            <a:endParaRPr lang="th-TH" sz="2000" dirty="0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CAC788E3-F18F-48B3-A9C6-958BA09C8CC8}"/>
              </a:ext>
            </a:extLst>
          </p:cNvPr>
          <p:cNvSpPr/>
          <p:nvPr/>
        </p:nvSpPr>
        <p:spPr>
          <a:xfrm>
            <a:off x="357159" y="1214422"/>
            <a:ext cx="5286412" cy="671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61950" indent="-361950">
              <a:buFont typeface="Arial" pitchFamily="34" charset="0"/>
              <a:buChar char="•"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อีอีซี....เป็นการขับเคลื่อนด้านอุปทานนำอุปสงค์เกี่ยวข้องกับเชิงการตลาด ลด-แลก-แจก-แถม ให้ต่างชาติมาลงทุน</a:t>
            </a:r>
            <a:endParaRPr lang="th-TH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สาระสำคัญ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พ.ร.บ. เขตพัฒนาพิเศษภาคตะวันออก</a:t>
            </a:r>
            <a:br>
              <a:rPr lang="th-TH" sz="36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700" dirty="0">
                <a:latin typeface="Angsana New" pitchFamily="18" charset="-34"/>
                <a:cs typeface="Angsana New" pitchFamily="18" charset="-34"/>
              </a:rPr>
              <a:t>(72 มาตรา)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929090"/>
          </a:xfrm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algn="thaiDist"/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เจตจำนงของกฎหมาย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พัฒนาพื้นที่ภาคตะวันออกโดยสอดคล้องกับหลักการพัฒนาอย่างยั่งยืนโดยเฉพาะส่งเสริมการประกอบการพาณิชยก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รรม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และอุตสาหกรรมที่ใช้เทคโนโลยีชั้นสูง ทันสมัย สร้างนวัตกรรมเป็นมิตรกับสิ่งแวดล้อม</a:t>
            </a:r>
          </a:p>
          <a:p>
            <a:pPr algn="thaiDist"/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พื้นที่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(ม.6)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จังหวัดฉะเชิงเทรา, ชลบุรี, ระยอง และพื้นที่ใดอยู่ในภาคตะวันออกตามที่จะออกเพิ่มเติมโดยพระราชกฤษฎีกา</a:t>
            </a:r>
          </a:p>
          <a:p>
            <a:pPr algn="thaiDist"/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คณะกรรมการนโยบาย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(ม.10)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นายกรัฐมนตรีเป็นประธาน ประกอบด้วยรองนายกรัฐมนตรี, รัฐมนตรีอีก 12 กระทรวง, องค์กรภาคเอกชน และผู้ทรงคุณวุฒิ</a:t>
            </a:r>
            <a:r>
              <a:rPr lang="en-US" sz="26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fld id="{8E76C451-4747-4D56-8448-2FD8301DCE68}" type="slidenum">
              <a:rPr lang="th-TH" smtClean="0">
                <a:solidFill>
                  <a:schemeClr val="tx1"/>
                </a:solidFill>
              </a:rPr>
              <a:pPr algn="ctr"/>
              <a:t>3</a:t>
            </a:fld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SEC02\Desktop\1524556654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11" y="1928802"/>
            <a:ext cx="7397677" cy="4162426"/>
          </a:xfrm>
          <a:prstGeom prst="rect">
            <a:avLst/>
          </a:prstGeom>
          <a:noFill/>
        </p:spPr>
      </p:pic>
      <p:sp>
        <p:nvSpPr>
          <p:cNvPr id="10" name="Round Diagonal Corner Rectangle 9"/>
          <p:cNvSpPr/>
          <p:nvPr/>
        </p:nvSpPr>
        <p:spPr>
          <a:xfrm>
            <a:off x="785786" y="571480"/>
            <a:ext cx="7572428" cy="92869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ngsana New" pitchFamily="18" charset="-34"/>
                <a:cs typeface="Angsana New" pitchFamily="18" charset="-34"/>
              </a:rPr>
              <a:t>EEC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และประเทศไทย....ทำไมต้อง </a:t>
            </a:r>
            <a:r>
              <a:rPr lang="th-TH" b="1" dirty="0" err="1">
                <a:latin typeface="Angsana New" pitchFamily="18" charset="-34"/>
                <a:cs typeface="Angsana New" pitchFamily="18" charset="-34"/>
              </a:rPr>
              <a:t>แจ็ค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หม่า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02\Desktop\1524455851844.jpg"/>
          <p:cNvPicPr>
            <a:picLocks noChangeAspect="1" noChangeArrowheads="1"/>
          </p:cNvPicPr>
          <p:nvPr/>
        </p:nvPicPr>
        <p:blipFill>
          <a:blip r:embed="rId2" cstate="print"/>
          <a:srcRect l="2146" t="1056" r="2146" b="1024"/>
          <a:stretch>
            <a:fillRect/>
          </a:stretch>
        </p:blipFill>
        <p:spPr bwMode="auto">
          <a:xfrm>
            <a:off x="500034" y="1000108"/>
            <a:ext cx="8215370" cy="51726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36525"/>
            <a:ext cx="840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EEC : WATCH :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ใจกว้างรับฟังความเห็นต่าง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32</a:t>
            </a:fld>
            <a:endParaRPr lang="th-TH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SEC02\Desktop\1524554551519.jpg"/>
          <p:cNvPicPr>
            <a:picLocks noChangeAspect="1" noChangeArrowheads="1"/>
          </p:cNvPicPr>
          <p:nvPr/>
        </p:nvPicPr>
        <p:blipFill>
          <a:blip r:embed="rId2" cstate="print"/>
          <a:srcRect l="1644" t="1901"/>
          <a:stretch>
            <a:fillRect/>
          </a:stretch>
        </p:blipFill>
        <p:spPr bwMode="auto">
          <a:xfrm>
            <a:off x="400021" y="500042"/>
            <a:ext cx="842510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142976" y="2428868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gsana New" pitchFamily="18" charset="-34"/>
                <a:cs typeface="Angsana New" pitchFamily="18" charset="-34"/>
              </a:rPr>
              <a:t>END</a:t>
            </a:r>
            <a:endParaRPr lang="th-TH" sz="1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3013" y="500042"/>
            <a:ext cx="70723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สามารถดาวน์โหลดเอกสารประกอบการบรรยายเพิ่มเติมได้ที่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www.tanitsorat.com</a:t>
            </a:r>
          </a:p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และสามารถติดตามรายงานฉบับนี้และบทความอื่นๆ ได้ที่</a:t>
            </a:r>
            <a:endParaRPr lang="en-US" sz="24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www.facebook/tanit.sorat</a:t>
            </a:r>
          </a:p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รวมทั้งบทสัมภาษณ์ต่างๆ ได้ที่ 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Youtube.com 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โดยใช้คีย์เวิร์ด </a:t>
            </a:r>
          </a:p>
          <a:p>
            <a:pPr algn="ctr"/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ดร.ธนิต </a:t>
            </a:r>
            <a:r>
              <a:rPr lang="th-TH" sz="2400" b="1" dirty="0" err="1">
                <a:latin typeface="Angsana New" pitchFamily="18" charset="-34"/>
                <a:cs typeface="Angsana New" pitchFamily="18" charset="-34"/>
              </a:rPr>
              <a:t>โส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รัตน์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3"/>
            <a:ext cx="8229600" cy="105720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rmAutofit fontScale="90000"/>
          </a:bodyPr>
          <a:lstStyle/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อุตสาหกรรมเป้าหมาย</a:t>
            </a:r>
            <a:br>
              <a:rPr lang="th-TH" sz="4000" b="1" dirty="0">
                <a:latin typeface="Angsana New" pitchFamily="18" charset="-34"/>
                <a:cs typeface="Angsana New" pitchFamily="18" charset="-34"/>
              </a:rPr>
            </a:br>
            <a:r>
              <a:rPr lang="en-US" sz="2700" b="1" dirty="0">
                <a:latin typeface="Angsana New" pitchFamily="18" charset="-34"/>
                <a:cs typeface="Angsana New" pitchFamily="18" charset="-34"/>
              </a:rPr>
              <a:t>New Engine &amp; Super Cluster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266"/>
            <a:ext cx="8229600" cy="4186254"/>
          </a:xfrm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เขตส่งเสริมเศรษฐกิจพิเศษ</a:t>
            </a:r>
            <a:r>
              <a:rPr lang="en-US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(ม.39) อุตสาหกรรมเป้าหมาย</a:t>
            </a:r>
          </a:p>
          <a:p>
            <a:pPr marL="714375" indent="-352425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1) ยานยนต์สมัยใหม่			2) อิเล็กทรอนิกส์อัจฉริยะ</a:t>
            </a:r>
          </a:p>
          <a:p>
            <a:pPr marL="714375" indent="-352425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3) การท่องเที่ยวกลุ่มรายได้ดีและเชิงสุขภาพ	4) เกษตรและเทคโนโลยีชีวภาพ</a:t>
            </a:r>
          </a:p>
          <a:p>
            <a:pPr marL="714375" indent="-352425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5) การแปรรูปอาหาร			6) อุตสาหกรรมหุ่นยนต์	</a:t>
            </a:r>
          </a:p>
          <a:p>
            <a:pPr marL="714375" indent="-352425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7) การบินและโลจิสติกส์			8) เชื้อเพลิงและเคมีชีวภาพ	</a:t>
            </a:r>
          </a:p>
          <a:p>
            <a:pPr marL="714375" indent="-352425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9)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อุตสาหกรรมดิ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จิทัล			10) การแพทย์และสุขภาพครบวงจร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cs typeface="+mj-cs"/>
              </a:rPr>
              <a:t>สิทธิประโยชน์โดยสังเขป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 anchor="ctr" anchorCtr="0">
            <a:normAutofit/>
          </a:bodyPr>
          <a:lstStyle/>
          <a:p>
            <a:pPr marL="895350" indent="-533400" algn="thaiDist">
              <a:buFont typeface="+mj-lt"/>
              <a:buAutoNum type="arabicParenR"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ม.48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กรณีอุตสาหกรรมเป้าหมายได้รับสิทธิการยกเว้นหรือลดหย่อนภาษี</a:t>
            </a:r>
          </a:p>
          <a:p>
            <a:pPr marL="895350" indent="-533400" algn="thaiDist">
              <a:buFont typeface="+mj-lt"/>
              <a:buAutoNum type="arabicParenR"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ม.52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การเช่า เช่าช่วง ให้เช่า กำหนดเวลาไม่เกิน 50 ปี แต่กรณีทำสัญญาระยะเวลาน้อยกว่านี้เมื่อครบสัญญาอาจต่อสัญญาใดๆทำได้แต่ต้องไม่เกิน 49ปี (สรุปไม่เกิน 99 ปี)</a:t>
            </a:r>
          </a:p>
          <a:p>
            <a:pPr marL="895350" indent="-533400" algn="thaiDist">
              <a:buFont typeface="+mj-lt"/>
              <a:buAutoNum type="arabicParenR"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ม.54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การนำคนต่างด้าวเข้ามาต้องเป็นผู้มีความรู้ ความเชี่ยวชาญ และหรือชำนาญการ (ตามที่ระบุ)</a:t>
            </a:r>
          </a:p>
          <a:p>
            <a:pPr marL="895350" indent="-533400" algn="thaiDist">
              <a:buFont typeface="+mj-lt"/>
              <a:buAutoNum type="arabicParenR"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ม.58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ได้รับการยกเว้นไม่ต้องปฏิบัติตามกฎหมายการควบคุม-แลกเปลี่ยนเงิน และสามารถใช้เงินตราต่างประเทศในการชำระสินค้าและบริการระหว่างผู้ประกอบการในเขตส่งเสริมเศรษฐกิจพิเศษ (ตามหลักเกณฑ์ ธปท.)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C02\Desktop\images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214818"/>
            <a:ext cx="3528784" cy="26431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858048" cy="21431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990600" indent="-990600" algn="l"/>
            <a:r>
              <a:rPr lang="en-US" b="1" dirty="0">
                <a:latin typeface="Angsana New" pitchFamily="18" charset="-34"/>
                <a:cs typeface="Angsana New" pitchFamily="18" charset="-34"/>
              </a:rPr>
              <a:t>EEC :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การลงทุนมีความสัมพันธ์กับการจ้างงานอย่างไร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SEC02\Desktop\25398726_10155858463254020_5207331019395100690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4752"/>
            <a:ext cx="5715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ตัวเลขธุรกิจนิติบุคคลที่ยังดำเนินกิจการ</a:t>
            </a:r>
            <a:br>
              <a:rPr lang="th-TH" sz="32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800" dirty="0">
                <a:latin typeface="Angsana New" pitchFamily="18" charset="-34"/>
                <a:cs typeface="Angsana New" pitchFamily="18" charset="-34"/>
              </a:rPr>
              <a:t>ณ. กุมภาพันธ์ 2561</a:t>
            </a:r>
            <a:br>
              <a:rPr lang="th-TH" sz="2800" dirty="0">
                <a:latin typeface="Angsana New" pitchFamily="18" charset="-34"/>
                <a:cs typeface="Angsana New" pitchFamily="18" charset="-34"/>
              </a:rPr>
            </a:b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จำนวน 691,227 ราย มูลค่า 17.24 ล้านล้านบาท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1928803"/>
          <a:ext cx="8072493" cy="25717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90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1384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ประเภท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สัดส่วน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567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ห้างหุ้นส่วนสามัญ/จำกัด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183,357</a:t>
                      </a:r>
                      <a:r>
                        <a:rPr lang="th-TH" baseline="0" dirty="0">
                          <a:latin typeface="Angsana New" pitchFamily="18" charset="-34"/>
                          <a:cs typeface="Angsana New" pitchFamily="18" charset="-34"/>
                        </a:rPr>
                        <a:t> กิจการ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26.53</a:t>
                      </a:r>
                      <a:r>
                        <a:rPr lang="en-US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23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บริษัทจำกัด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506,693 </a:t>
                      </a:r>
                      <a:r>
                        <a:rPr lang="th-TH" baseline="0" dirty="0">
                          <a:latin typeface="Angsana New" pitchFamily="18" charset="-34"/>
                          <a:cs typeface="Angsana New" pitchFamily="18" charset="-34"/>
                        </a:rPr>
                        <a:t>กิจการ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73.30</a:t>
                      </a:r>
                      <a:r>
                        <a:rPr lang="en-US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393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บริษัทมหาชนจำกัด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43025" algn="l"/>
                        </a:tabLst>
                      </a:pPr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   1,177  </a:t>
                      </a:r>
                      <a:r>
                        <a:rPr lang="th-TH" baseline="0" dirty="0">
                          <a:latin typeface="Angsana New" pitchFamily="18" charset="-34"/>
                          <a:cs typeface="Angsana New" pitchFamily="18" charset="-34"/>
                        </a:rPr>
                        <a:t>กิจการ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itchFamily="18" charset="-34"/>
                          <a:cs typeface="Angsana New" pitchFamily="18" charset="-34"/>
                        </a:rPr>
                        <a:t>0.17</a:t>
                      </a:r>
                      <a:r>
                        <a:rPr lang="en-US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71472" y="5072074"/>
            <a:ext cx="8072494" cy="1214422"/>
          </a:xfrm>
          <a:prstGeom prst="rect">
            <a:avLst/>
          </a:prstGeom>
          <a:solidFill>
            <a:schemeClr val="bg2">
              <a:alpha val="93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628650" marR="0" lvl="0" indent="-54292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หมายเหตุ</a:t>
            </a:r>
          </a:p>
          <a:p>
            <a:pPr marL="628650" marR="0" lvl="0" indent="-2667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2000" noProof="0" dirty="0">
                <a:latin typeface="Angsana New" pitchFamily="18" charset="-34"/>
                <a:ea typeface="+mj-ea"/>
                <a:cs typeface="Angsana New" pitchFamily="18" charset="-34"/>
              </a:rPr>
              <a:t>ตัวเลขดังกล่าวได้รวมโรงงานอุตสาหกรรมทั่วประเทศรวมทั้งสิ้น 1.398 แสนกิจการ</a:t>
            </a:r>
          </a:p>
          <a:p>
            <a:pPr marL="628650" marR="0" lvl="0" indent="-2667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ไม่รวมธุรกิจประเภทรายย่อย</a:t>
            </a:r>
            <a:r>
              <a:rPr kumimoji="0" lang="th-TH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(</a:t>
            </a:r>
            <a:r>
              <a:rPr kumimoji="0" lang="en-US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Mi</a:t>
            </a:r>
            <a:r>
              <a:rPr lang="en-US" sz="2000" dirty="0">
                <a:latin typeface="Angsana New" pitchFamily="18" charset="-34"/>
                <a:ea typeface="+mj-ea"/>
                <a:cs typeface="Angsana New" pitchFamily="18" charset="-34"/>
              </a:rPr>
              <a:t>cro</a:t>
            </a:r>
            <a:r>
              <a:rPr lang="th-TH" sz="2000" dirty="0"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  <a:r>
              <a:rPr lang="en-US" sz="2000" dirty="0">
                <a:latin typeface="Angsana New" pitchFamily="18" charset="-34"/>
                <a:ea typeface="+mj-ea"/>
                <a:cs typeface="Angsana New" pitchFamily="18" charset="-34"/>
              </a:rPr>
              <a:t>Finance</a:t>
            </a:r>
            <a:r>
              <a:rPr kumimoji="0" lang="th-TH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 ซึ่งไม่จดทะเบียนนิติบุคคลจำนวน 678,800 ราย มูลค่า </a:t>
            </a:r>
            <a:br>
              <a:rPr kumimoji="0" lang="th-TH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</a:br>
            <a:r>
              <a:rPr kumimoji="0" lang="th-TH" sz="20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3.55 ล้านล้านบาท คิดเป็นสัดส่วนจากทั้งหมดร้อยละ 17.07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www.tanitsorat.com</a:t>
            </a:r>
            <a:endParaRPr lang="th-TH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68" y="4500570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กรมพัฒนาธุรกิจการค้า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E2FF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ผู้ประกอบการนายจ้างประเภทต่างๆ</a:t>
            </a:r>
            <a:br>
              <a:rPr lang="th-TH" sz="3200" dirty="0">
                <a:latin typeface="Angsana New" pitchFamily="18" charset="-34"/>
                <a:cs typeface="Angsana New" pitchFamily="18" charset="-34"/>
              </a:rPr>
            </a:br>
            <a:r>
              <a:rPr lang="th-TH" sz="20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(จำนวนนิติบุคคล 691,227 รายมูลค่า 17.24 ล้านล้านบาท)</a:t>
            </a:r>
            <a:br>
              <a:rPr lang="th-TH" sz="2000" dirty="0">
                <a:latin typeface="Angsana New" pitchFamily="18" charset="-34"/>
                <a:cs typeface="Angsana New" pitchFamily="18" charset="-34"/>
              </a:rPr>
            </a:br>
            <a:r>
              <a:rPr lang="th-TH" sz="2000" dirty="0">
                <a:latin typeface="Angsana New" pitchFamily="18" charset="-34"/>
                <a:cs typeface="Angsana New" pitchFamily="18" charset="-34"/>
              </a:rPr>
              <a:t>ข้อมูล เดือนกุมภาพันธ์ 2561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76231"/>
              </p:ext>
            </p:extLst>
          </p:nvPr>
        </p:nvGraphicFramePr>
        <p:xfrm>
          <a:off x="714348" y="1571612"/>
          <a:ext cx="7885686" cy="35727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52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ประเภท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การลงทุน/ล้านบาท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Angsana New" pitchFamily="18" charset="-34"/>
                          <a:cs typeface="Angsana New" pitchFamily="18" charset="-34"/>
                        </a:rPr>
                        <a:t>สัดส่วน</a:t>
                      </a:r>
                      <a:endParaRPr lang="en-US" sz="24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24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Angsana New" pitchFamily="18" charset="-34"/>
                          <a:cs typeface="Angsana New" pitchFamily="18" charset="-34"/>
                        </a:rPr>
                        <a:t>รายย่อย (</a:t>
                      </a:r>
                      <a:r>
                        <a:rPr lang="en-US" sz="2200" b="1" dirty="0">
                          <a:latin typeface="Angsana New" pitchFamily="18" charset="-34"/>
                          <a:cs typeface="Angsana New" pitchFamily="18" charset="-34"/>
                        </a:rPr>
                        <a:t>SMALL</a:t>
                      </a:r>
                      <a:r>
                        <a:rPr lang="th-TH" sz="22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ไม่เกิน</a:t>
                      </a:r>
                      <a:r>
                        <a:rPr lang="th-TH" sz="2200" baseline="0" dirty="0">
                          <a:latin typeface="Angsana New" pitchFamily="18" charset="-34"/>
                          <a:cs typeface="Angsana New" pitchFamily="18" charset="-34"/>
                        </a:rPr>
                        <a:t> 5.0 ล้านบาท</a:t>
                      </a:r>
                      <a:endParaRPr lang="en-US" sz="22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610,117 ราย</a:t>
                      </a:r>
                      <a:endParaRPr lang="en-US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88</a:t>
                      </a: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aseline="0" dirty="0">
                          <a:latin typeface="Angsana New" pitchFamily="18" charset="-34"/>
                          <a:cs typeface="Angsana New" pitchFamily="18" charset="-34"/>
                        </a:rPr>
                        <a:t>มูลค่าการลงทุน</a:t>
                      </a:r>
                      <a:endParaRPr lang="en-US" sz="22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99,000 ล้านบาท</a:t>
                      </a:r>
                      <a:endParaRPr lang="en-US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0.57</a:t>
                      </a: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666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Angsana New" pitchFamily="18" charset="-34"/>
                          <a:cs typeface="Angsana New" pitchFamily="18" charset="-34"/>
                        </a:rPr>
                        <a:t>รายกลาง (</a:t>
                      </a:r>
                      <a:r>
                        <a:rPr lang="en-US" sz="2200" b="1" dirty="0">
                          <a:latin typeface="Angsana New" pitchFamily="18" charset="-34"/>
                          <a:cs typeface="Angsana New" pitchFamily="18" charset="-34"/>
                        </a:rPr>
                        <a:t>MEDIUM</a:t>
                      </a:r>
                      <a:r>
                        <a:rPr lang="th-TH" sz="22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5.0-100 </a:t>
                      </a: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ล้านบาท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66,856 ราย</a:t>
                      </a:r>
                      <a:endParaRPr lang="en-US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9.67</a:t>
                      </a: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6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มูลค่าการลงทุน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1.80 ล้านล้านบาท</a:t>
                      </a:r>
                      <a:endParaRPr lang="en-US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10.42%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666">
                <a:tc rowSpan="2"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Angsana New" pitchFamily="18" charset="-34"/>
                          <a:cs typeface="Angsana New" pitchFamily="18" charset="-34"/>
                        </a:rPr>
                        <a:t>รายใหญ่ (</a:t>
                      </a:r>
                      <a:r>
                        <a:rPr lang="en-US" sz="2200" b="1" dirty="0">
                          <a:latin typeface="Angsana New" pitchFamily="18" charset="-34"/>
                          <a:cs typeface="Angsana New" pitchFamily="18" charset="-34"/>
                        </a:rPr>
                        <a:t>LARGE</a:t>
                      </a:r>
                      <a:r>
                        <a:rPr lang="th-TH" sz="2200" b="1" dirty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en-US" sz="2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มากกว่า</a:t>
                      </a:r>
                      <a:r>
                        <a:rPr lang="th-TH" sz="2200" baseline="0" dirty="0">
                          <a:latin typeface="Angsana New" pitchFamily="18" charset="-34"/>
                          <a:cs typeface="Angsana New" pitchFamily="18" charset="-34"/>
                        </a:rPr>
                        <a:t> 100 ล้านบาท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14,254 ราย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2.06</a:t>
                      </a: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6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aseline="0" dirty="0">
                          <a:latin typeface="Angsana New" pitchFamily="18" charset="-34"/>
                          <a:cs typeface="Angsana New" pitchFamily="18" charset="-34"/>
                        </a:rPr>
                        <a:t>มูลค่าการลงทุน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dirty="0">
                          <a:latin typeface="Angsana New" pitchFamily="18" charset="-34"/>
                          <a:cs typeface="Angsana New" pitchFamily="18" charset="-34"/>
                        </a:rPr>
                        <a:t>14.45 ล้านล้านบาท</a:t>
                      </a:r>
                      <a:endParaRPr lang="en-US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Angsana New" pitchFamily="18" charset="-34"/>
                          <a:cs typeface="Angsana New" pitchFamily="18" charset="-34"/>
                        </a:rPr>
                        <a:t>83.82%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666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200" baseline="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ที่มา </a:t>
                      </a:r>
                      <a:r>
                        <a:rPr lang="en-US" sz="1600" dirty="0">
                          <a:latin typeface="Angsana New" pitchFamily="18" charset="-34"/>
                          <a:cs typeface="Angsana New" pitchFamily="18" charset="-34"/>
                        </a:rPr>
                        <a:t>: </a:t>
                      </a:r>
                      <a:r>
                        <a:rPr lang="th-TH" sz="1600" dirty="0">
                          <a:latin typeface="Angsana New" pitchFamily="18" charset="-34"/>
                          <a:cs typeface="Angsana New" pitchFamily="18" charset="-34"/>
                        </a:rPr>
                        <a:t>กรมพัฒนาธุรกิจการค้า</a:t>
                      </a:r>
                      <a:endParaRPr lang="en-US" sz="16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5572140"/>
            <a:ext cx="785818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61950"/>
            <a:r>
              <a:rPr lang="th-TH" sz="1800" b="1" dirty="0">
                <a:latin typeface="Angsana New" pitchFamily="18" charset="-34"/>
                <a:cs typeface="Angsana New" pitchFamily="18" charset="-34"/>
              </a:rPr>
              <a:t>หมายเหตุ </a:t>
            </a:r>
            <a:r>
              <a:rPr lang="en-US" sz="1800" b="1" dirty="0">
                <a:latin typeface="Angsana New" pitchFamily="18" charset="-34"/>
                <a:cs typeface="Angsana New" pitchFamily="18" charset="-34"/>
              </a:rPr>
              <a:t>:   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1. ตัวเลขแจ้งเลิกธุรกิจ เดือนกุมภาพันธ์ 2561 เพิ่มขึ้นร้อยละ 23 (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Y/Y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361950"/>
            <a:r>
              <a:rPr lang="th-TH" sz="1800" dirty="0">
                <a:latin typeface="Angsana New" pitchFamily="18" charset="-34"/>
                <a:cs typeface="Angsana New" pitchFamily="18" charset="-34"/>
              </a:rPr>
              <a:t>	        2. การลงทุน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BOI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Q1 /2561  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จำนวน   333  โครงการ มูลค่า 203,630 ล้านบาท</a:t>
            </a:r>
          </a:p>
          <a:p>
            <a:pPr marL="361950"/>
            <a:r>
              <a:rPr lang="th-TH" sz="1800" dirty="0">
                <a:latin typeface="Angsana New" pitchFamily="18" charset="-34"/>
                <a:cs typeface="Angsana New" pitchFamily="18" charset="-34"/>
              </a:rPr>
              <a:t>	        3. ลงทุนในการใช้เทคโนโลยี 4.0  มูลค่า 1.7 หมื่นล้านบาท (สูงสุดเท่าที่เคยมี)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8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0100" y="1637909"/>
            <a:ext cx="7143800" cy="485778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986714" cy="111283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การลงทุนของไทยกระจุกตัว</a:t>
            </a:r>
            <a:br>
              <a:rPr lang="th-TH" sz="28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ผู้ประกอบการรายใหญ่ เพียงร้อยละ 2 แต่มีสัดส่วนการลงทุนสูงถึงร้อยละ 84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428728" y="21431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0496" y="428625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Angsana New" pitchFamily="18" charset="-34"/>
                <a:cs typeface="Angsana New" pitchFamily="18" charset="-34"/>
              </a:rPr>
              <a:t>ผู้ประกอบการรายใหญ่ จำนวน 14,254 ราย คิดเป็น 2.06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มีสัดส่วนการลงทุนร้อยละ 83.82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965" y="3016337"/>
            <a:ext cx="1504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dirty="0">
                <a:latin typeface="Angsana New" pitchFamily="18" charset="-34"/>
                <a:cs typeface="Angsana New" pitchFamily="18" charset="-34"/>
              </a:rPr>
              <a:t>รายกลาง 66,856 ราย </a:t>
            </a:r>
          </a:p>
          <a:p>
            <a:pPr algn="thaiDist"/>
            <a:r>
              <a:rPr lang="th-TH" sz="1400" dirty="0">
                <a:latin typeface="Angsana New" pitchFamily="18" charset="-34"/>
                <a:cs typeface="Angsana New" pitchFamily="18" charset="-34"/>
              </a:rPr>
              <a:t>คิดเป็นร้อยละ </a:t>
            </a:r>
            <a:r>
              <a:rPr lang="en-US" sz="1400" dirty="0">
                <a:latin typeface="Angsana New" pitchFamily="18" charset="-34"/>
                <a:cs typeface="Angsana New" pitchFamily="18" charset="-34"/>
              </a:rPr>
              <a:t>9.67 </a:t>
            </a:r>
            <a:endParaRPr lang="th-TH" sz="1400" dirty="0">
              <a:latin typeface="Angsana New" pitchFamily="18" charset="-34"/>
              <a:cs typeface="Angsana New" pitchFamily="18" charset="-34"/>
            </a:endParaRPr>
          </a:p>
          <a:p>
            <a:pPr algn="thaiDist"/>
            <a:r>
              <a:rPr lang="th-TH" sz="1400" dirty="0">
                <a:latin typeface="Angsana New" pitchFamily="18" charset="-34"/>
                <a:cs typeface="Angsana New" pitchFamily="18" charset="-34"/>
              </a:rPr>
              <a:t>สัดส่วนลงทุน ร้อยละ 9.62</a:t>
            </a:r>
            <a:endParaRPr lang="en-US" sz="1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4612" y="1595425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latin typeface="Angsana New" pitchFamily="18" charset="-34"/>
                <a:cs typeface="Angsana New" pitchFamily="18" charset="-34"/>
              </a:rPr>
              <a:t>รายเล็ก 610,117 ราย คิดเป็น88.26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% </a:t>
            </a:r>
            <a:br>
              <a:rPr lang="th-TH" sz="1800" dirty="0">
                <a:latin typeface="Angsana New" pitchFamily="18" charset="-34"/>
                <a:cs typeface="Angsana New" pitchFamily="18" charset="-34"/>
              </a:rPr>
            </a:br>
            <a:r>
              <a:rPr lang="th-TH" sz="1800" dirty="0">
                <a:latin typeface="Angsana New" pitchFamily="18" charset="-34"/>
                <a:cs typeface="Angsana New" pitchFamily="18" charset="-34"/>
              </a:rPr>
              <a:t>มีสัดส่วนการลงทุนร้อยละ 0.57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071140" y="2429662"/>
            <a:ext cx="500860" cy="706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0760" y="60722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800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 ดร.ธนิต </a:t>
            </a:r>
            <a:r>
              <a:rPr lang="th-TH" sz="1800" dirty="0" err="1">
                <a:latin typeface="Angsana New" pitchFamily="18" charset="-34"/>
                <a:cs typeface="Angsana New" pitchFamily="18" charset="-34"/>
              </a:rPr>
              <a:t>โส</a:t>
            </a:r>
            <a:r>
              <a:rPr lang="th-TH" sz="1800" dirty="0">
                <a:latin typeface="Angsana New" pitchFamily="18" charset="-34"/>
                <a:cs typeface="Angsana New" pitchFamily="18" charset="-34"/>
              </a:rPr>
              <a:t>รัตน์</a:t>
            </a:r>
            <a:endParaRPr lang="en-US" sz="1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451-4747-4D56-8448-2FD8301DCE68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/>
              <a:t>www.tanitsorat.com</a:t>
            </a:r>
            <a:endParaRPr lang="th-TH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286776" y="6421461"/>
            <a:ext cx="542900" cy="3651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6C451-4747-4D56-8448-2FD8301DCE6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42A3E3-53AA-49EF-85AC-D99E663E8529}"/>
              </a:ext>
            </a:extLst>
          </p:cNvPr>
          <p:cNvSpPr txBox="1"/>
          <p:nvPr/>
        </p:nvSpPr>
        <p:spPr>
          <a:xfrm>
            <a:off x="1259632" y="558924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SME </a:t>
            </a:r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เชิงปริมาณสัดส่วนร้อยละ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97.94</a:t>
            </a:r>
          </a:p>
          <a:p>
            <a:r>
              <a:rPr lang="th-TH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มูลค่าลงทุนร้อยละ </a:t>
            </a:r>
            <a:r>
              <a:rPr lang="en-US" sz="1400" dirty="0">
                <a:latin typeface="Angsana New" panose="02020603050405020304" pitchFamily="18" charset="-34"/>
                <a:cs typeface="Angsana New" panose="02020603050405020304" pitchFamily="18" charset="-34"/>
              </a:rPr>
              <a:t>16.18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2758</Words>
  <Application>Microsoft Office PowerPoint</Application>
  <PresentationFormat>On-screen Show (4:3)</PresentationFormat>
  <Paragraphs>408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Angsana New</vt:lpstr>
      <vt:lpstr>Arial</vt:lpstr>
      <vt:lpstr>Calibri</vt:lpstr>
      <vt:lpstr>Cordia New</vt:lpstr>
      <vt:lpstr>Office Theme</vt:lpstr>
      <vt:lpstr>EEC : EASTERN SPECIAL ECONOMIC CORRIDOR อีอีซี : เขตพัฒนาเศรษฐกิจพิเศษภาคตะวันออก.... กรณีศึกษา : มิติการลงทุนและการจ้างงาน</vt:lpstr>
      <vt:lpstr>PowerPoint Presentation</vt:lpstr>
      <vt:lpstr>สาระสำคัญ : พ.ร.บ. เขตพัฒนาพิเศษภาคตะวันออก (72 มาตรา)</vt:lpstr>
      <vt:lpstr>อุตสาหกรรมเป้าหมาย New Engine &amp; Super Cluster</vt:lpstr>
      <vt:lpstr>สิทธิประโยชน์โดยสังเขป</vt:lpstr>
      <vt:lpstr>EEC : การลงทุนมีความสัมพันธ์กับการจ้างงานอย่างไร</vt:lpstr>
      <vt:lpstr>ตัวเลขธุรกิจนิติบุคคลที่ยังดำเนินกิจการ ณ. กุมภาพันธ์ 2561 จำนวน 691,227 ราย มูลค่า 17.24 ล้านล้านบาท</vt:lpstr>
      <vt:lpstr>ผู้ประกอบการนายจ้างประเภทต่างๆ (จำนวนนิติบุคคล 691,227 รายมูลค่า 17.24 ล้านล้านบาท) ข้อมูล เดือนกุมภาพันธ์ 2561</vt:lpstr>
      <vt:lpstr>การลงทุนของไทยกระจุกตัว ผู้ประกอบการรายใหญ่ เพียงร้อยละ 2 แต่มีสัดส่วนการลงทุนสูงถึงร้อยละ 84</vt:lpstr>
      <vt:lpstr>รายละเอียดการลงทุนรวมของไทย</vt:lpstr>
      <vt:lpstr>EEC : ความสัมพันธ์ของการลงทุนกับการจ้างงาน และปัจจัยการขับเคลื่อนเศรษฐกิจ</vt:lpstr>
      <vt:lpstr>การจ้างงานเฉพาะธุรกิจ-อุตสาหกรรม-บริการ จำนวนแรงงาน 20,364,400 คน</vt:lpstr>
      <vt:lpstr>ตัวเลขการลงทุน (จริง) จากต่างประเทศของไทย (FDI) เติบโตแบบลดน้อยถอยลงต่ำกว่าศักยภาพ (5 ปีเทียบจากปี 2556 มูลค่าการลงทุนหายไปมูลค่า 1.1 ล้านล้านบาท)</vt:lpstr>
      <vt:lpstr>WHY EEC ?  ทำไมจึงต้องมีเขตเศรษฐกิจพิเศษ...อีอีซี</vt:lpstr>
      <vt:lpstr>PowerPoint Presentation</vt:lpstr>
      <vt:lpstr>EEC : NEW EASTERN SEABOARD</vt:lpstr>
      <vt:lpstr>คาดว่าจะได้อะไรจาก อีอีซี EEC : NEW HOPE..??</vt:lpstr>
      <vt:lpstr>PowerPoint Presentation</vt:lpstr>
      <vt:lpstr>อีอีซี... คำตอบไม่ได้อยู่ที่ปริมาณการจ้างงาน การจ้างงานของชลบุรี-ระยอง-ฉะเชิงเทรา สัดส่วนเพียงร้อยละ 6</vt:lpstr>
      <vt:lpstr>ตารางเปรียบเทียบ  จำนวนสถานประกอบการและแรงงานของ 3 จังหวัดอีอีซีกับทั่วประเทศ (สำนักงานประกันสังคม)</vt:lpstr>
      <vt:lpstr>การลงทุนในอีอีซีไม่ตอบโจทย์การจ้างงานใหม่</vt:lpstr>
      <vt:lpstr>ความท้าทายและเป้าหมายที่แท้จริงในการพัฒนา EEC (TDRI)</vt:lpstr>
      <vt:lpstr>EEC ควรเริ่มจากการตั้งเป้าหมายที่เหมาะสม</vt:lpstr>
      <vt:lpstr>ท่าทีของนักลงทุนชาวต่างชาติต่อการลงทุนใน EEC </vt:lpstr>
      <vt:lpstr>ระเบียงเศรษฐกิจอีอีซี...กับความเห็นต่าง (1)</vt:lpstr>
      <vt:lpstr>ระเบียงเศรษฐกิจอีอีซี...กับความเห็นต่าง  (2)</vt:lpstr>
      <vt:lpstr>ระเบียงเศรษฐกิจอีอีซี...กับความเห็นต่าง  (3)</vt:lpstr>
      <vt:lpstr>PowerPoint Presentation</vt:lpstr>
      <vt:lpstr>EEC…MOVING FORWARD  เดินหน้าระเบียงเศรษฐกิจพิเศษภาคตะวันออก...แต่ต้องตอบโจทย์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 เขตพัฒนาเศรษฐกิจภาคตะวันออก.... ประเทศไทยได้อะไร</dc:title>
  <dc:creator>SEC02</dc:creator>
  <cp:lastModifiedBy>Dr Tanit Sorat</cp:lastModifiedBy>
  <cp:revision>166</cp:revision>
  <dcterms:created xsi:type="dcterms:W3CDTF">2018-04-23T01:42:04Z</dcterms:created>
  <dcterms:modified xsi:type="dcterms:W3CDTF">2018-04-26T04:10:49Z</dcterms:modified>
</cp:coreProperties>
</file>